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1"/>
  </p:notesMasterIdLst>
  <p:handoutMasterIdLst>
    <p:handoutMasterId r:id="rId42"/>
  </p:handoutMasterIdLst>
  <p:sldIdLst>
    <p:sldId id="521" r:id="rId2"/>
    <p:sldId id="547" r:id="rId3"/>
    <p:sldId id="445" r:id="rId4"/>
    <p:sldId id="440" r:id="rId5"/>
    <p:sldId id="444" r:id="rId6"/>
    <p:sldId id="264" r:id="rId7"/>
    <p:sldId id="265" r:id="rId8"/>
    <p:sldId id="449" r:id="rId9"/>
    <p:sldId id="451" r:id="rId10"/>
    <p:sldId id="473" r:id="rId11"/>
    <p:sldId id="508" r:id="rId12"/>
    <p:sldId id="545" r:id="rId13"/>
    <p:sldId id="513" r:id="rId14"/>
    <p:sldId id="553" r:id="rId15"/>
    <p:sldId id="554" r:id="rId16"/>
    <p:sldId id="557" r:id="rId17"/>
    <p:sldId id="558" r:id="rId18"/>
    <p:sldId id="559" r:id="rId19"/>
    <p:sldId id="560" r:id="rId20"/>
    <p:sldId id="572" r:id="rId21"/>
    <p:sldId id="561" r:id="rId22"/>
    <p:sldId id="562" r:id="rId23"/>
    <p:sldId id="563" r:id="rId24"/>
    <p:sldId id="564" r:id="rId25"/>
    <p:sldId id="573" r:id="rId26"/>
    <p:sldId id="574" r:id="rId27"/>
    <p:sldId id="575" r:id="rId28"/>
    <p:sldId id="576" r:id="rId29"/>
    <p:sldId id="456" r:id="rId30"/>
    <p:sldId id="565" r:id="rId31"/>
    <p:sldId id="566" r:id="rId32"/>
    <p:sldId id="567" r:id="rId33"/>
    <p:sldId id="568" r:id="rId34"/>
    <p:sldId id="549" r:id="rId35"/>
    <p:sldId id="550" r:id="rId36"/>
    <p:sldId id="552" r:id="rId37"/>
    <p:sldId id="570" r:id="rId38"/>
    <p:sldId id="548" r:id="rId39"/>
    <p:sldId id="569" r:id="rId40"/>
  </p:sldIdLst>
  <p:sldSz cx="12192000" cy="6858000"/>
  <p:notesSz cx="6788150" cy="99234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AC6"/>
    <a:srgbClr val="99FF99"/>
    <a:srgbClr val="126A9B"/>
    <a:srgbClr val="2639AC"/>
    <a:srgbClr val="C4D7FC"/>
    <a:srgbClr val="FFCC00"/>
    <a:srgbClr val="33CC33"/>
    <a:srgbClr val="FF6600"/>
    <a:srgbClr val="FFFDAD"/>
    <a:srgbClr val="A7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EE026-4E11-4B27-AD26-474E5EF5E191}" v="1" dt="2021-02-16T12:09:08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66086" autoAdjust="0"/>
  </p:normalViewPr>
  <p:slideViewPr>
    <p:cSldViewPr>
      <p:cViewPr varScale="1">
        <p:scale>
          <a:sx n="47" d="100"/>
          <a:sy n="47" d="100"/>
        </p:scale>
        <p:origin x="-115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09EE026-4E11-4B27-AD26-474E5EF5E191}"/>
    <pc:docChg chg="delSld">
      <pc:chgData name="" userId="" providerId="" clId="Web-{F09EE026-4E11-4B27-AD26-474E5EF5E191}" dt="2021-02-16T12:09:08.307" v="0"/>
      <pc:docMkLst>
        <pc:docMk/>
      </pc:docMkLst>
      <pc:sldChg chg="del">
        <pc:chgData name="" userId="" providerId="" clId="Web-{F09EE026-4E11-4B27-AD26-474E5EF5E191}" dt="2021-02-16T12:09:08.307" v="0"/>
        <pc:sldMkLst>
          <pc:docMk/>
          <pc:sldMk cId="470893827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F7F19-5D2C-4CB8-B878-80BF370B13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956071-76D8-46C3-9245-98C233B5E61C}">
      <dgm:prSet phldrT="[Texto]"/>
      <dgm:spPr/>
      <dgm:t>
        <a:bodyPr/>
        <a:lstStyle/>
        <a:p>
          <a:r>
            <a:rPr lang="pt-BR" dirty="0"/>
            <a:t>Manuais</a:t>
          </a:r>
        </a:p>
      </dgm:t>
    </dgm:pt>
    <dgm:pt modelId="{24E72487-7AAD-4109-8D3B-A6951115D497}" type="parTrans" cxnId="{8B0C6B00-7803-4F8C-9A2B-0E01253D337F}">
      <dgm:prSet/>
      <dgm:spPr/>
      <dgm:t>
        <a:bodyPr/>
        <a:lstStyle/>
        <a:p>
          <a:endParaRPr lang="pt-BR"/>
        </a:p>
      </dgm:t>
    </dgm:pt>
    <dgm:pt modelId="{06B00668-ADA1-464C-9A55-4E1308CE1E43}" type="sibTrans" cxnId="{8B0C6B00-7803-4F8C-9A2B-0E01253D337F}">
      <dgm:prSet/>
      <dgm:spPr/>
      <dgm:t>
        <a:bodyPr/>
        <a:lstStyle/>
        <a:p>
          <a:endParaRPr lang="pt-BR"/>
        </a:p>
      </dgm:t>
    </dgm:pt>
    <dgm:pt modelId="{D5DFEF1C-BE57-41EC-9280-47B0056C5783}">
      <dgm:prSet phldrT="[Texto]"/>
      <dgm:spPr/>
      <dgm:t>
        <a:bodyPr/>
        <a:lstStyle/>
        <a:p>
          <a:r>
            <a:rPr lang="pt-BR" b="1" dirty="0">
              <a:solidFill>
                <a:schemeClr val="tx2"/>
              </a:solidFill>
            </a:rPr>
            <a:t>Manual de Orientação do </a:t>
          </a:r>
          <a:r>
            <a:rPr lang="pt-BR" b="1" dirty="0" err="1">
              <a:solidFill>
                <a:schemeClr val="tx2"/>
              </a:solidFill>
            </a:rPr>
            <a:t>eSocial</a:t>
          </a:r>
          <a:r>
            <a:rPr lang="pt-BR" b="1" dirty="0">
              <a:solidFill>
                <a:schemeClr val="tx2"/>
              </a:solidFill>
            </a:rPr>
            <a:t> – MOS</a:t>
          </a:r>
        </a:p>
      </dgm:t>
    </dgm:pt>
    <dgm:pt modelId="{E5019C46-7D94-4419-B205-2DAC5C183732}" type="parTrans" cxnId="{39733C53-2649-42C5-A2B3-7898AEB770E3}">
      <dgm:prSet/>
      <dgm:spPr/>
      <dgm:t>
        <a:bodyPr/>
        <a:lstStyle/>
        <a:p>
          <a:endParaRPr lang="pt-BR"/>
        </a:p>
      </dgm:t>
    </dgm:pt>
    <dgm:pt modelId="{65C02886-7E80-4420-A636-F572E9B109B0}" type="sibTrans" cxnId="{39733C53-2649-42C5-A2B3-7898AEB770E3}">
      <dgm:prSet/>
      <dgm:spPr/>
      <dgm:t>
        <a:bodyPr/>
        <a:lstStyle/>
        <a:p>
          <a:endParaRPr lang="pt-BR"/>
        </a:p>
      </dgm:t>
    </dgm:pt>
    <dgm:pt modelId="{C69B6596-416F-4398-AAB8-D41D522C976F}">
      <dgm:prSet phldrT="[Texto]"/>
      <dgm:spPr/>
      <dgm:t>
        <a:bodyPr/>
        <a:lstStyle/>
        <a:p>
          <a:r>
            <a:rPr lang="pt-BR" dirty="0">
              <a:solidFill>
                <a:schemeClr val="tx2"/>
              </a:solidFill>
            </a:rPr>
            <a:t>Manual de Orientação do Desenvolvedor</a:t>
          </a:r>
        </a:p>
      </dgm:t>
    </dgm:pt>
    <dgm:pt modelId="{B5A809FF-CB7F-49EC-9679-0BB3B7004D59}" type="parTrans" cxnId="{69514779-0FD1-48A1-B7EC-3A01E3EA375A}">
      <dgm:prSet/>
      <dgm:spPr/>
      <dgm:t>
        <a:bodyPr/>
        <a:lstStyle/>
        <a:p>
          <a:endParaRPr lang="pt-BR"/>
        </a:p>
      </dgm:t>
    </dgm:pt>
    <dgm:pt modelId="{FA335D0A-334E-4E0E-992B-E776B3E04B8A}" type="sibTrans" cxnId="{69514779-0FD1-48A1-B7EC-3A01E3EA375A}">
      <dgm:prSet/>
      <dgm:spPr/>
      <dgm:t>
        <a:bodyPr/>
        <a:lstStyle/>
        <a:p>
          <a:endParaRPr lang="pt-BR"/>
        </a:p>
      </dgm:t>
    </dgm:pt>
    <dgm:pt modelId="{11F644E4-26C8-4D0F-A605-95B24D4395EE}">
      <dgm:prSet phldrT="[Texto]"/>
      <dgm:spPr/>
      <dgm:t>
        <a:bodyPr/>
        <a:lstStyle/>
        <a:p>
          <a:r>
            <a:rPr lang="pt-BR" dirty="0">
              <a:solidFill>
                <a:schemeClr val="tx2"/>
              </a:solidFill>
            </a:rPr>
            <a:t>Mensagens do Sistema</a:t>
          </a:r>
        </a:p>
      </dgm:t>
    </dgm:pt>
    <dgm:pt modelId="{6C0834DD-DE7B-4BD5-AEEB-A51AF6FFCDE8}" type="parTrans" cxnId="{B7B648F4-2F36-4436-B669-A78214CFE73F}">
      <dgm:prSet/>
      <dgm:spPr/>
      <dgm:t>
        <a:bodyPr/>
        <a:lstStyle/>
        <a:p>
          <a:endParaRPr lang="pt-BR"/>
        </a:p>
      </dgm:t>
    </dgm:pt>
    <dgm:pt modelId="{8287B5CE-AEFA-4F42-BB76-560799DA59ED}" type="sibTrans" cxnId="{B7B648F4-2F36-4436-B669-A78214CFE73F}">
      <dgm:prSet/>
      <dgm:spPr/>
      <dgm:t>
        <a:bodyPr/>
        <a:lstStyle/>
        <a:p>
          <a:endParaRPr lang="pt-BR"/>
        </a:p>
      </dgm:t>
    </dgm:pt>
    <dgm:pt modelId="{82125DB1-8B48-4397-85DB-E35E02DCAC46}">
      <dgm:prSet phldrT="[Texto]"/>
      <dgm:spPr/>
      <dgm:t>
        <a:bodyPr/>
        <a:lstStyle/>
        <a:p>
          <a:r>
            <a:rPr lang="pt-BR" dirty="0"/>
            <a:t>Desenvolvedor</a:t>
          </a:r>
        </a:p>
      </dgm:t>
    </dgm:pt>
    <dgm:pt modelId="{E08E4993-E646-49D7-A7E7-1EE53101F933}" type="parTrans" cxnId="{CA964FAB-9CB8-4AEE-824E-4420C3A1C680}">
      <dgm:prSet/>
      <dgm:spPr/>
      <dgm:t>
        <a:bodyPr/>
        <a:lstStyle/>
        <a:p>
          <a:endParaRPr lang="pt-BR"/>
        </a:p>
      </dgm:t>
    </dgm:pt>
    <dgm:pt modelId="{05162C81-FBE0-45D5-8163-F1C810E4DDBF}" type="sibTrans" cxnId="{CA964FAB-9CB8-4AEE-824E-4420C3A1C680}">
      <dgm:prSet/>
      <dgm:spPr/>
      <dgm:t>
        <a:bodyPr/>
        <a:lstStyle/>
        <a:p>
          <a:endParaRPr lang="pt-BR"/>
        </a:p>
      </dgm:t>
    </dgm:pt>
    <dgm:pt modelId="{BB5B4E9C-96FD-494D-8D95-31A9869C67B9}">
      <dgm:prSet phldrT="[Texto]"/>
      <dgm:spPr/>
      <dgm:t>
        <a:bodyPr/>
        <a:lstStyle/>
        <a:p>
          <a:r>
            <a:rPr lang="pt-BR" dirty="0">
              <a:solidFill>
                <a:schemeClr val="tx2"/>
              </a:solidFill>
            </a:rPr>
            <a:t>Leiautes do </a:t>
          </a:r>
          <a:r>
            <a:rPr lang="pt-BR" dirty="0" err="1">
              <a:solidFill>
                <a:schemeClr val="tx2"/>
              </a:solidFill>
            </a:rPr>
            <a:t>eSocial</a:t>
          </a:r>
          <a:endParaRPr lang="pt-BR" dirty="0">
            <a:solidFill>
              <a:schemeClr val="tx2"/>
            </a:solidFill>
          </a:endParaRPr>
        </a:p>
      </dgm:t>
    </dgm:pt>
    <dgm:pt modelId="{9AAB7FC3-7615-4D0F-89D8-1D403F862346}" type="parTrans" cxnId="{35AB9B03-8339-49FA-AA4B-1BD6CA42A9E4}">
      <dgm:prSet/>
      <dgm:spPr/>
      <dgm:t>
        <a:bodyPr/>
        <a:lstStyle/>
        <a:p>
          <a:endParaRPr lang="pt-BR"/>
        </a:p>
      </dgm:t>
    </dgm:pt>
    <dgm:pt modelId="{02FB756A-8E32-4B71-902B-A377A666128C}" type="sibTrans" cxnId="{35AB9B03-8339-49FA-AA4B-1BD6CA42A9E4}">
      <dgm:prSet/>
      <dgm:spPr/>
      <dgm:t>
        <a:bodyPr/>
        <a:lstStyle/>
        <a:p>
          <a:endParaRPr lang="pt-BR"/>
        </a:p>
      </dgm:t>
    </dgm:pt>
    <dgm:pt modelId="{D58AC3A6-C333-4F4C-A6C9-44F677749B6C}">
      <dgm:prSet phldrT="[Texto]"/>
      <dgm:spPr/>
      <dgm:t>
        <a:bodyPr/>
        <a:lstStyle/>
        <a:p>
          <a:r>
            <a:rPr lang="pt-BR" dirty="0">
              <a:solidFill>
                <a:schemeClr val="tx2"/>
              </a:solidFill>
            </a:rPr>
            <a:t>Notas Técnicas</a:t>
          </a:r>
        </a:p>
      </dgm:t>
    </dgm:pt>
    <dgm:pt modelId="{927AB7B1-CF5D-4306-9BB5-CB2E4118714E}" type="parTrans" cxnId="{EC33D79B-08D9-4E1A-9491-2BE04E9EB55A}">
      <dgm:prSet/>
      <dgm:spPr/>
      <dgm:t>
        <a:bodyPr/>
        <a:lstStyle/>
        <a:p>
          <a:endParaRPr lang="pt-BR"/>
        </a:p>
      </dgm:t>
    </dgm:pt>
    <dgm:pt modelId="{8D148D16-F6C1-4BC7-B952-CEDE46601431}" type="sibTrans" cxnId="{EC33D79B-08D9-4E1A-9491-2BE04E9EB55A}">
      <dgm:prSet/>
      <dgm:spPr/>
      <dgm:t>
        <a:bodyPr/>
        <a:lstStyle/>
        <a:p>
          <a:endParaRPr lang="pt-BR"/>
        </a:p>
      </dgm:t>
    </dgm:pt>
    <dgm:pt modelId="{9B4B4B15-D7CB-4318-A568-E0843166C73A}">
      <dgm:prSet phldrT="[Texto]"/>
      <dgm:spPr/>
      <dgm:t>
        <a:bodyPr/>
        <a:lstStyle/>
        <a:p>
          <a:r>
            <a:rPr lang="pt-BR" dirty="0">
              <a:solidFill>
                <a:schemeClr val="tx2"/>
              </a:solidFill>
            </a:rPr>
            <a:t>Notas de Documentação Evolutiva - NDE</a:t>
          </a:r>
        </a:p>
      </dgm:t>
    </dgm:pt>
    <dgm:pt modelId="{B410E66A-5618-4243-ACE1-D8B5AD8B7DB4}" type="parTrans" cxnId="{CAFF7ECB-E0A5-458E-9EA9-86F9A412867C}">
      <dgm:prSet/>
      <dgm:spPr/>
      <dgm:t>
        <a:bodyPr/>
        <a:lstStyle/>
        <a:p>
          <a:endParaRPr lang="pt-BR"/>
        </a:p>
      </dgm:t>
    </dgm:pt>
    <dgm:pt modelId="{425FBCCE-4EE5-41FA-9149-FA18676CB600}" type="sibTrans" cxnId="{CAFF7ECB-E0A5-458E-9EA9-86F9A412867C}">
      <dgm:prSet/>
      <dgm:spPr/>
      <dgm:t>
        <a:bodyPr/>
        <a:lstStyle/>
        <a:p>
          <a:endParaRPr lang="pt-BR"/>
        </a:p>
      </dgm:t>
    </dgm:pt>
    <dgm:pt modelId="{A385D767-9685-4D17-93DC-D53823E275E4}">
      <dgm:prSet phldrT="[Texto]"/>
      <dgm:spPr/>
      <dgm:t>
        <a:bodyPr/>
        <a:lstStyle/>
        <a:p>
          <a:r>
            <a:rPr lang="pt-BR" dirty="0">
              <a:solidFill>
                <a:schemeClr val="tx2"/>
              </a:solidFill>
            </a:rPr>
            <a:t>Notas Orientativas</a:t>
          </a:r>
        </a:p>
      </dgm:t>
    </dgm:pt>
    <dgm:pt modelId="{5CA553FF-EB43-4123-B798-435C51960633}" type="parTrans" cxnId="{DC7F729E-293A-4F0A-8AC9-496DA9494781}">
      <dgm:prSet/>
      <dgm:spPr/>
      <dgm:t>
        <a:bodyPr/>
        <a:lstStyle/>
        <a:p>
          <a:endParaRPr lang="pt-BR"/>
        </a:p>
      </dgm:t>
    </dgm:pt>
    <dgm:pt modelId="{C5A163B3-3815-4CAC-A87F-50AB676FBE9E}" type="sibTrans" cxnId="{DC7F729E-293A-4F0A-8AC9-496DA9494781}">
      <dgm:prSet/>
      <dgm:spPr/>
      <dgm:t>
        <a:bodyPr/>
        <a:lstStyle/>
        <a:p>
          <a:endParaRPr lang="pt-BR"/>
        </a:p>
      </dgm:t>
    </dgm:pt>
    <dgm:pt modelId="{57DA69D3-6ED0-4A73-91F2-9A0394E51888}" type="pres">
      <dgm:prSet presAssocID="{B41F7F19-5D2C-4CB8-B878-80BF370B13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1098B9-3C31-48D6-BD05-D86CCA5147D6}" type="pres">
      <dgm:prSet presAssocID="{01956071-76D8-46C3-9245-98C233B5E61C}" presName="parentLin" presStyleCnt="0"/>
      <dgm:spPr/>
    </dgm:pt>
    <dgm:pt modelId="{114DCE62-7A58-400A-9E20-9D6A05653DBE}" type="pres">
      <dgm:prSet presAssocID="{01956071-76D8-46C3-9245-98C233B5E61C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FA8C3DF-21A4-4D0B-9876-BCB6439750E6}" type="pres">
      <dgm:prSet presAssocID="{01956071-76D8-46C3-9245-98C233B5E61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CBD16C-8B45-41EE-831F-CD661B1F1D6D}" type="pres">
      <dgm:prSet presAssocID="{01956071-76D8-46C3-9245-98C233B5E61C}" presName="negativeSpace" presStyleCnt="0"/>
      <dgm:spPr/>
    </dgm:pt>
    <dgm:pt modelId="{89BF6EF7-C33C-45EB-9274-80293C34DCCD}" type="pres">
      <dgm:prSet presAssocID="{01956071-76D8-46C3-9245-98C233B5E61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4B2398-7FAC-4A69-B850-86882B55C54F}" type="pres">
      <dgm:prSet presAssocID="{06B00668-ADA1-464C-9A55-4E1308CE1E43}" presName="spaceBetweenRectangles" presStyleCnt="0"/>
      <dgm:spPr/>
    </dgm:pt>
    <dgm:pt modelId="{9BFFF1D0-CB2A-4F0C-ACC1-2421017630D1}" type="pres">
      <dgm:prSet presAssocID="{82125DB1-8B48-4397-85DB-E35E02DCAC46}" presName="parentLin" presStyleCnt="0"/>
      <dgm:spPr/>
    </dgm:pt>
    <dgm:pt modelId="{65D15843-17B2-4133-8314-0D636711FF20}" type="pres">
      <dgm:prSet presAssocID="{82125DB1-8B48-4397-85DB-E35E02DCAC46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3A10FB8F-16D6-4CEB-8A05-3EF413BE4B08}" type="pres">
      <dgm:prSet presAssocID="{82125DB1-8B48-4397-85DB-E35E02DCAC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87F2F7-FC11-4702-8041-0455118A5A7B}" type="pres">
      <dgm:prSet presAssocID="{82125DB1-8B48-4397-85DB-E35E02DCAC46}" presName="negativeSpace" presStyleCnt="0"/>
      <dgm:spPr/>
    </dgm:pt>
    <dgm:pt modelId="{8A723AC9-E64F-41E8-B75C-243D3D4D3336}" type="pres">
      <dgm:prSet presAssocID="{82125DB1-8B48-4397-85DB-E35E02DCAC4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45A24D-DB28-429A-A378-4B3BC8C9E533}" type="presOf" srcId="{BB5B4E9C-96FD-494D-8D95-31A9869C67B9}" destId="{8A723AC9-E64F-41E8-B75C-243D3D4D3336}" srcOrd="0" destOrd="0" presId="urn:microsoft.com/office/officeart/2005/8/layout/list1"/>
    <dgm:cxn modelId="{CAFF7ECB-E0A5-458E-9EA9-86F9A412867C}" srcId="{82125DB1-8B48-4397-85DB-E35E02DCAC46}" destId="{9B4B4B15-D7CB-4318-A568-E0843166C73A}" srcOrd="2" destOrd="0" parTransId="{B410E66A-5618-4243-ACE1-D8B5AD8B7DB4}" sibTransId="{425FBCCE-4EE5-41FA-9149-FA18676CB600}"/>
    <dgm:cxn modelId="{FAD77B37-7EEE-49AC-A235-7124A9EBFDCA}" type="presOf" srcId="{01956071-76D8-46C3-9245-98C233B5E61C}" destId="{114DCE62-7A58-400A-9E20-9D6A05653DBE}" srcOrd="0" destOrd="0" presId="urn:microsoft.com/office/officeart/2005/8/layout/list1"/>
    <dgm:cxn modelId="{29952AFB-9E46-4601-806E-06A9FEF601F4}" type="presOf" srcId="{82125DB1-8B48-4397-85DB-E35E02DCAC46}" destId="{65D15843-17B2-4133-8314-0D636711FF20}" srcOrd="0" destOrd="0" presId="urn:microsoft.com/office/officeart/2005/8/layout/list1"/>
    <dgm:cxn modelId="{B3583345-879C-458A-8CE5-328B9D269909}" type="presOf" srcId="{D58AC3A6-C333-4F4C-A6C9-44F677749B6C}" destId="{8A723AC9-E64F-41E8-B75C-243D3D4D3336}" srcOrd="0" destOrd="1" presId="urn:microsoft.com/office/officeart/2005/8/layout/list1"/>
    <dgm:cxn modelId="{B7B648F4-2F36-4436-B669-A78214CFE73F}" srcId="{01956071-76D8-46C3-9245-98C233B5E61C}" destId="{11F644E4-26C8-4D0F-A605-95B24D4395EE}" srcOrd="3" destOrd="0" parTransId="{6C0834DD-DE7B-4BD5-AEEB-A51AF6FFCDE8}" sibTransId="{8287B5CE-AEFA-4F42-BB76-560799DA59ED}"/>
    <dgm:cxn modelId="{39733C53-2649-42C5-A2B3-7898AEB770E3}" srcId="{01956071-76D8-46C3-9245-98C233B5E61C}" destId="{D5DFEF1C-BE57-41EC-9280-47B0056C5783}" srcOrd="0" destOrd="0" parTransId="{E5019C46-7D94-4419-B205-2DAC5C183732}" sibTransId="{65C02886-7E80-4420-A636-F572E9B109B0}"/>
    <dgm:cxn modelId="{DC7F729E-293A-4F0A-8AC9-496DA9494781}" srcId="{01956071-76D8-46C3-9245-98C233B5E61C}" destId="{A385D767-9685-4D17-93DC-D53823E275E4}" srcOrd="1" destOrd="0" parTransId="{5CA553FF-EB43-4123-B798-435C51960633}" sibTransId="{C5A163B3-3815-4CAC-A87F-50AB676FBE9E}"/>
    <dgm:cxn modelId="{8B0C6B00-7803-4F8C-9A2B-0E01253D337F}" srcId="{B41F7F19-5D2C-4CB8-B878-80BF370B138D}" destId="{01956071-76D8-46C3-9245-98C233B5E61C}" srcOrd="0" destOrd="0" parTransId="{24E72487-7AAD-4109-8D3B-A6951115D497}" sibTransId="{06B00668-ADA1-464C-9A55-4E1308CE1E43}"/>
    <dgm:cxn modelId="{ADD3396D-EF84-4897-832A-E6CD06EB7734}" type="presOf" srcId="{82125DB1-8B48-4397-85DB-E35E02DCAC46}" destId="{3A10FB8F-16D6-4CEB-8A05-3EF413BE4B08}" srcOrd="1" destOrd="0" presId="urn:microsoft.com/office/officeart/2005/8/layout/list1"/>
    <dgm:cxn modelId="{C6A57389-6C9A-4743-A170-43724A1BB8B6}" type="presOf" srcId="{11F644E4-26C8-4D0F-A605-95B24D4395EE}" destId="{89BF6EF7-C33C-45EB-9274-80293C34DCCD}" srcOrd="0" destOrd="3" presId="urn:microsoft.com/office/officeart/2005/8/layout/list1"/>
    <dgm:cxn modelId="{37A07BEB-4796-467C-8FEF-A65D2E51F925}" type="presOf" srcId="{9B4B4B15-D7CB-4318-A568-E0843166C73A}" destId="{8A723AC9-E64F-41E8-B75C-243D3D4D3336}" srcOrd="0" destOrd="2" presId="urn:microsoft.com/office/officeart/2005/8/layout/list1"/>
    <dgm:cxn modelId="{961017A8-E6F7-4C03-B8AD-1DA633CDD2CF}" type="presOf" srcId="{C69B6596-416F-4398-AAB8-D41D522C976F}" destId="{89BF6EF7-C33C-45EB-9274-80293C34DCCD}" srcOrd="0" destOrd="2" presId="urn:microsoft.com/office/officeart/2005/8/layout/list1"/>
    <dgm:cxn modelId="{EC33D79B-08D9-4E1A-9491-2BE04E9EB55A}" srcId="{82125DB1-8B48-4397-85DB-E35E02DCAC46}" destId="{D58AC3A6-C333-4F4C-A6C9-44F677749B6C}" srcOrd="1" destOrd="0" parTransId="{927AB7B1-CF5D-4306-9BB5-CB2E4118714E}" sibTransId="{8D148D16-F6C1-4BC7-B952-CEDE46601431}"/>
    <dgm:cxn modelId="{69514779-0FD1-48A1-B7EC-3A01E3EA375A}" srcId="{01956071-76D8-46C3-9245-98C233B5E61C}" destId="{C69B6596-416F-4398-AAB8-D41D522C976F}" srcOrd="2" destOrd="0" parTransId="{B5A809FF-CB7F-49EC-9679-0BB3B7004D59}" sibTransId="{FA335D0A-334E-4E0E-992B-E776B3E04B8A}"/>
    <dgm:cxn modelId="{CA964FAB-9CB8-4AEE-824E-4420C3A1C680}" srcId="{B41F7F19-5D2C-4CB8-B878-80BF370B138D}" destId="{82125DB1-8B48-4397-85DB-E35E02DCAC46}" srcOrd="1" destOrd="0" parTransId="{E08E4993-E646-49D7-A7E7-1EE53101F933}" sibTransId="{05162C81-FBE0-45D5-8163-F1C810E4DDBF}"/>
    <dgm:cxn modelId="{A45E9161-FDB6-42FC-952A-35766B3F1E0A}" type="presOf" srcId="{B41F7F19-5D2C-4CB8-B878-80BF370B138D}" destId="{57DA69D3-6ED0-4A73-91F2-9A0394E51888}" srcOrd="0" destOrd="0" presId="urn:microsoft.com/office/officeart/2005/8/layout/list1"/>
    <dgm:cxn modelId="{05458F53-2F65-4D97-8574-066F365A2990}" type="presOf" srcId="{D5DFEF1C-BE57-41EC-9280-47B0056C5783}" destId="{89BF6EF7-C33C-45EB-9274-80293C34DCCD}" srcOrd="0" destOrd="0" presId="urn:microsoft.com/office/officeart/2005/8/layout/list1"/>
    <dgm:cxn modelId="{421B2E79-FF52-4A0D-AD6B-1CBA9335DDF7}" type="presOf" srcId="{01956071-76D8-46C3-9245-98C233B5E61C}" destId="{0FA8C3DF-21A4-4D0B-9876-BCB6439750E6}" srcOrd="1" destOrd="0" presId="urn:microsoft.com/office/officeart/2005/8/layout/list1"/>
    <dgm:cxn modelId="{35AB9B03-8339-49FA-AA4B-1BD6CA42A9E4}" srcId="{82125DB1-8B48-4397-85DB-E35E02DCAC46}" destId="{BB5B4E9C-96FD-494D-8D95-31A9869C67B9}" srcOrd="0" destOrd="0" parTransId="{9AAB7FC3-7615-4D0F-89D8-1D403F862346}" sibTransId="{02FB756A-8E32-4B71-902B-A377A666128C}"/>
    <dgm:cxn modelId="{85308DA2-C2E9-460D-B9F8-A193D3D085C7}" type="presOf" srcId="{A385D767-9685-4D17-93DC-D53823E275E4}" destId="{89BF6EF7-C33C-45EB-9274-80293C34DCCD}" srcOrd="0" destOrd="1" presId="urn:microsoft.com/office/officeart/2005/8/layout/list1"/>
    <dgm:cxn modelId="{834CC104-BAE9-4907-8E24-9AF57885008B}" type="presParOf" srcId="{57DA69D3-6ED0-4A73-91F2-9A0394E51888}" destId="{131098B9-3C31-48D6-BD05-D86CCA5147D6}" srcOrd="0" destOrd="0" presId="urn:microsoft.com/office/officeart/2005/8/layout/list1"/>
    <dgm:cxn modelId="{88E52AD7-F2BF-43CE-AB7E-E08882B300B3}" type="presParOf" srcId="{131098B9-3C31-48D6-BD05-D86CCA5147D6}" destId="{114DCE62-7A58-400A-9E20-9D6A05653DBE}" srcOrd="0" destOrd="0" presId="urn:microsoft.com/office/officeart/2005/8/layout/list1"/>
    <dgm:cxn modelId="{EAE81333-61B5-42FA-B4C6-AB52AB316469}" type="presParOf" srcId="{131098B9-3C31-48D6-BD05-D86CCA5147D6}" destId="{0FA8C3DF-21A4-4D0B-9876-BCB6439750E6}" srcOrd="1" destOrd="0" presId="urn:microsoft.com/office/officeart/2005/8/layout/list1"/>
    <dgm:cxn modelId="{ADA06406-2B91-4B71-9AC1-E2C9B6F69BD4}" type="presParOf" srcId="{57DA69D3-6ED0-4A73-91F2-9A0394E51888}" destId="{3FCBD16C-8B45-41EE-831F-CD661B1F1D6D}" srcOrd="1" destOrd="0" presId="urn:microsoft.com/office/officeart/2005/8/layout/list1"/>
    <dgm:cxn modelId="{65D551B4-936D-4F96-A91F-7BBAF8E3D5CA}" type="presParOf" srcId="{57DA69D3-6ED0-4A73-91F2-9A0394E51888}" destId="{89BF6EF7-C33C-45EB-9274-80293C34DCCD}" srcOrd="2" destOrd="0" presId="urn:microsoft.com/office/officeart/2005/8/layout/list1"/>
    <dgm:cxn modelId="{0561F423-868B-4960-A874-F4F640F9CA65}" type="presParOf" srcId="{57DA69D3-6ED0-4A73-91F2-9A0394E51888}" destId="{264B2398-7FAC-4A69-B850-86882B55C54F}" srcOrd="3" destOrd="0" presId="urn:microsoft.com/office/officeart/2005/8/layout/list1"/>
    <dgm:cxn modelId="{8D0B2F3C-411D-4807-9405-1729E566D495}" type="presParOf" srcId="{57DA69D3-6ED0-4A73-91F2-9A0394E51888}" destId="{9BFFF1D0-CB2A-4F0C-ACC1-2421017630D1}" srcOrd="4" destOrd="0" presId="urn:microsoft.com/office/officeart/2005/8/layout/list1"/>
    <dgm:cxn modelId="{705EAD88-D445-404F-BC4A-3B39A58693BD}" type="presParOf" srcId="{9BFFF1D0-CB2A-4F0C-ACC1-2421017630D1}" destId="{65D15843-17B2-4133-8314-0D636711FF20}" srcOrd="0" destOrd="0" presId="urn:microsoft.com/office/officeart/2005/8/layout/list1"/>
    <dgm:cxn modelId="{B0CF31D5-2C80-42C5-A45F-8A3885C94364}" type="presParOf" srcId="{9BFFF1D0-CB2A-4F0C-ACC1-2421017630D1}" destId="{3A10FB8F-16D6-4CEB-8A05-3EF413BE4B08}" srcOrd="1" destOrd="0" presId="urn:microsoft.com/office/officeart/2005/8/layout/list1"/>
    <dgm:cxn modelId="{6DCCE3FF-407F-4637-A93E-615BDF26BAEE}" type="presParOf" srcId="{57DA69D3-6ED0-4A73-91F2-9A0394E51888}" destId="{5487F2F7-FC11-4702-8041-0455118A5A7B}" srcOrd="5" destOrd="0" presId="urn:microsoft.com/office/officeart/2005/8/layout/list1"/>
    <dgm:cxn modelId="{A074C77A-BEEE-4885-A96A-E96CEE9BA4D6}" type="presParOf" srcId="{57DA69D3-6ED0-4A73-91F2-9A0394E51888}" destId="{8A723AC9-E64F-41E8-B75C-243D3D4D33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F6EF7-C33C-45EB-9274-80293C34DCCD}">
      <dsp:nvSpPr>
        <dsp:cNvPr id="0" name=""/>
        <dsp:cNvSpPr/>
      </dsp:nvSpPr>
      <dsp:spPr>
        <a:xfrm>
          <a:off x="0" y="452079"/>
          <a:ext cx="10914734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05" tIns="499872" rIns="8471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1" kern="1200" dirty="0">
              <a:solidFill>
                <a:schemeClr val="tx2"/>
              </a:solidFill>
            </a:rPr>
            <a:t>Manual de Orientação do </a:t>
          </a:r>
          <a:r>
            <a:rPr lang="pt-BR" sz="2400" b="1" kern="1200" dirty="0" err="1">
              <a:solidFill>
                <a:schemeClr val="tx2"/>
              </a:solidFill>
            </a:rPr>
            <a:t>eSocial</a:t>
          </a:r>
          <a:r>
            <a:rPr lang="pt-BR" sz="2400" b="1" kern="1200" dirty="0">
              <a:solidFill>
                <a:schemeClr val="tx2"/>
              </a:solidFill>
            </a:rPr>
            <a:t> – MOS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2"/>
              </a:solidFill>
            </a:rPr>
            <a:t>Notas Orientativas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2"/>
              </a:solidFill>
            </a:rPr>
            <a:t>Manual de Orientação do Desenvolvedor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2"/>
              </a:solidFill>
            </a:rPr>
            <a:t>Mensagens do Sistema</a:t>
          </a:r>
        </a:p>
      </dsp:txBody>
      <dsp:txXfrm>
        <a:off x="0" y="452079"/>
        <a:ext cx="10914734" cy="2192400"/>
      </dsp:txXfrm>
    </dsp:sp>
    <dsp:sp modelId="{0FA8C3DF-21A4-4D0B-9876-BCB6439750E6}">
      <dsp:nvSpPr>
        <dsp:cNvPr id="0" name=""/>
        <dsp:cNvSpPr/>
      </dsp:nvSpPr>
      <dsp:spPr>
        <a:xfrm>
          <a:off x="545736" y="97839"/>
          <a:ext cx="764031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86" tIns="0" rIns="288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Manuais</a:t>
          </a:r>
        </a:p>
      </dsp:txBody>
      <dsp:txXfrm>
        <a:off x="580321" y="132424"/>
        <a:ext cx="7571143" cy="639310"/>
      </dsp:txXfrm>
    </dsp:sp>
    <dsp:sp modelId="{8A723AC9-E64F-41E8-B75C-243D3D4D3336}">
      <dsp:nvSpPr>
        <dsp:cNvPr id="0" name=""/>
        <dsp:cNvSpPr/>
      </dsp:nvSpPr>
      <dsp:spPr>
        <a:xfrm>
          <a:off x="0" y="3128320"/>
          <a:ext cx="10914734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105" tIns="499872" rIns="84710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2"/>
              </a:solidFill>
            </a:rPr>
            <a:t>Leiautes do </a:t>
          </a:r>
          <a:r>
            <a:rPr lang="pt-BR" sz="2400" kern="1200" dirty="0" err="1">
              <a:solidFill>
                <a:schemeClr val="tx2"/>
              </a:solidFill>
            </a:rPr>
            <a:t>eSocial</a:t>
          </a:r>
          <a:endParaRPr lang="pt-BR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2"/>
              </a:solidFill>
            </a:rPr>
            <a:t>Notas Técnicas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>
              <a:solidFill>
                <a:schemeClr val="tx2"/>
              </a:solidFill>
            </a:rPr>
            <a:t>Notas de Documentação Evolutiva - NDE</a:t>
          </a:r>
        </a:p>
      </dsp:txBody>
      <dsp:txXfrm>
        <a:off x="0" y="3128320"/>
        <a:ext cx="10914734" cy="1814400"/>
      </dsp:txXfrm>
    </dsp:sp>
    <dsp:sp modelId="{3A10FB8F-16D6-4CEB-8A05-3EF413BE4B08}">
      <dsp:nvSpPr>
        <dsp:cNvPr id="0" name=""/>
        <dsp:cNvSpPr/>
      </dsp:nvSpPr>
      <dsp:spPr>
        <a:xfrm>
          <a:off x="545736" y="2774079"/>
          <a:ext cx="764031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86" tIns="0" rIns="2887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Desenvolvedor</a:t>
          </a:r>
        </a:p>
      </dsp:txBody>
      <dsp:txXfrm>
        <a:off x="580321" y="2808664"/>
        <a:ext cx="757114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06/10/2021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06/10/2021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13368"/>
            <a:ext cx="5431154" cy="446579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:notes"/>
          <p:cNvSpPr/>
          <p:nvPr/>
        </p:nvSpPr>
        <p:spPr>
          <a:xfrm>
            <a:off x="4022640" y="9723600"/>
            <a:ext cx="3072600" cy="50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50" tIns="50750" rIns="97550" bIns="507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51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7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39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952AB9A5-DA00-4148-9F68-F029047F9216}" type="slidenum">
              <a:rPr lang="pt-BR" altLang="pt-BR" sz="1300" smtClean="0">
                <a:solidFill>
                  <a:srgbClr val="000000"/>
                </a:solidFill>
              </a:rPr>
              <a:pPr/>
              <a:t>30</a:t>
            </a:fld>
            <a:endParaRPr lang="pt-BR" altLang="pt-B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1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4F5F236C-6C13-4846-99F3-2E9725654E5A}" type="slidenum">
              <a:rPr lang="pt-BR" altLang="pt-BR" sz="1300" smtClean="0">
                <a:solidFill>
                  <a:srgbClr val="000000"/>
                </a:solidFill>
              </a:rPr>
              <a:pPr/>
              <a:t>31</a:t>
            </a:fld>
            <a:endParaRPr lang="pt-BR" altLang="pt-B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6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4EB28723-4ECB-47F1-9B14-4A3BD359F11D}" type="slidenum">
              <a:rPr lang="pt-BR" altLang="pt-BR" sz="1300" smtClean="0">
                <a:solidFill>
                  <a:srgbClr val="000000"/>
                </a:solidFill>
              </a:rPr>
              <a:pPr/>
              <a:t>32</a:t>
            </a:fld>
            <a:endParaRPr lang="pt-BR" altLang="pt-B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9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482600"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9963" algn="l"/>
                <a:tab pos="1457325" algn="l"/>
                <a:tab pos="1943100" algn="l"/>
                <a:tab pos="2430463" algn="l"/>
                <a:tab pos="2916238" algn="l"/>
                <a:tab pos="3403600" algn="l"/>
                <a:tab pos="3889375" algn="l"/>
                <a:tab pos="4376738" algn="l"/>
                <a:tab pos="4862513" algn="l"/>
                <a:tab pos="5349875" algn="l"/>
                <a:tab pos="5835650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E1B3799C-90D0-4648-9697-FFC894892448}" type="slidenum">
              <a:rPr lang="pt-BR" altLang="pt-BR" sz="1300" smtClean="0">
                <a:solidFill>
                  <a:srgbClr val="000000"/>
                </a:solidFill>
              </a:rPr>
              <a:pPr/>
              <a:t>33</a:t>
            </a:fld>
            <a:endParaRPr lang="pt-BR" altLang="pt-B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CustomShape 1"/>
          <p:cNvSpPr/>
          <p:nvPr/>
        </p:nvSpPr>
        <p:spPr>
          <a:xfrm>
            <a:off x="4022640" y="9723600"/>
            <a:ext cx="3068280" cy="5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2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3320" cy="48070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7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7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9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99" y="273600"/>
            <a:ext cx="10971841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75595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99" y="273600"/>
            <a:ext cx="10971841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1" y="1604521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6907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9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2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8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8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dirty="0"/>
              <a:t>Clique para editar os estilos do texto mestre</a:t>
            </a:r>
          </a:p>
          <a:p>
            <a:pPr lvl="1"/>
            <a:r>
              <a:rPr lang="pt-BR" altLang="es-ES" dirty="0"/>
              <a:t>Segundo nível</a:t>
            </a:r>
          </a:p>
          <a:p>
            <a:pPr lvl="2"/>
            <a:r>
              <a:rPr lang="pt-BR" altLang="es-ES" dirty="0"/>
              <a:t>Terceiro nível</a:t>
            </a:r>
          </a:p>
          <a:p>
            <a:pPr lvl="3"/>
            <a:r>
              <a:rPr lang="pt-BR" altLang="es-ES" dirty="0"/>
              <a:t>Quarto nível</a:t>
            </a:r>
          </a:p>
          <a:p>
            <a:pPr lvl="4"/>
            <a:r>
              <a:rPr lang="pt-BR" altLang="es-ES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06/10/2021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tendimento.rpps@economia.gov.br" TargetMode="External"/><Relationship Id="rId2" Type="http://schemas.openxmlformats.org/officeDocument/2006/relationships/hyperlink" Target="https://www.tvabipem.com.br/midia?v=9FRBBB2E27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83432" y="836712"/>
            <a:ext cx="9758161" cy="3728521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17º Congresso Estadual</a:t>
            </a:r>
            <a:b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Previdência</a:t>
            </a:r>
            <a:b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APEPREM</a:t>
            </a:r>
            <a:b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eSocial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Órgãos Públicos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="" xmlns:a16="http://schemas.microsoft.com/office/drawing/2014/main" id="{C6767ED1-B0B1-46ED-90EE-F53773469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432" y="5157192"/>
            <a:ext cx="10297144" cy="936104"/>
          </a:xfrm>
        </p:spPr>
        <p:txBody>
          <a:bodyPr/>
          <a:lstStyle/>
          <a:p>
            <a:r>
              <a:rPr lang="pt-BR" sz="4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Laura Schwerz</a:t>
            </a:r>
          </a:p>
        </p:txBody>
      </p:sp>
    </p:spTree>
    <p:extLst>
      <p:ext uri="{BB962C8B-B14F-4D97-AF65-F5344CB8AC3E}">
        <p14:creationId xmlns:p14="http://schemas.microsoft.com/office/powerpoint/2010/main" val="12852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95400" y="1628800"/>
            <a:ext cx="10945216" cy="936104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 LEI 13.874, de 20 de setembro de 2019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51384" y="3068960"/>
            <a:ext cx="11031016" cy="2520280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Art. 16 – O Sistema de Escrituração Digital das Obrigações Fiscais, Previdenciárias e Trabalhistas (eSocial) será substituído por </a:t>
            </a:r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simplificado</a:t>
            </a:r>
            <a:r>
              <a:rPr lang="pt-B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escrituração digital de obrigações previdenciárias, trabalhistas e fiscais.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>
          <a:xfrm>
            <a:off x="407368" y="3611770"/>
            <a:ext cx="11233248" cy="262554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Art.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2º Para os fins desta Portaria Conjunta consideram-se:</a:t>
            </a: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- 4º grupo: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os entes públicos integrantes do "Grupo 1 - Administração Pública"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- Anexo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 da Instrução Normativa RFB nº 1.863, de 2018.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7368" y="1988840"/>
            <a:ext cx="11233248" cy="1385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645" tIns="45822" rIns="91645" bIns="45822" rtlCol="0">
            <a:spAutoFit/>
          </a:bodyPr>
          <a:lstStyle/>
          <a:p>
            <a:pPr defTabSz="458247"/>
            <a:r>
              <a:rPr lang="pt-BR" sz="2800" dirty="0" smtClean="0"/>
              <a:t>A </a:t>
            </a:r>
            <a:r>
              <a:rPr lang="pt-BR" sz="2800" dirty="0"/>
              <a:t>Portaria Conjunta SEPRT/RFB/ME nº 71, de 29 de junho de 2021, revogou a Portaria Conjunta SEPRT-RFB/ME nº </a:t>
            </a:r>
            <a:r>
              <a:rPr lang="pt-BR" sz="2800" dirty="0" smtClean="0"/>
              <a:t>76 de 22 de outubro de 2020</a:t>
            </a:r>
            <a:r>
              <a:rPr lang="pt-BR" sz="2800" b="1" dirty="0" smtClean="0">
                <a:solidFill>
                  <a:schemeClr val="tx2"/>
                </a:solidFill>
              </a:rPr>
              <a:t> </a:t>
            </a:r>
            <a:r>
              <a:rPr lang="pt-BR" sz="2800" b="1" dirty="0">
                <a:solidFill>
                  <a:schemeClr val="tx2"/>
                </a:solidFill>
              </a:rPr>
              <a:t>: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983432" y="908720"/>
            <a:ext cx="9865096" cy="8423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CRONOGRAMA DE IMPLANTAÇÃO</a:t>
            </a:r>
          </a:p>
        </p:txBody>
      </p:sp>
    </p:spTree>
    <p:extLst>
      <p:ext uri="{BB962C8B-B14F-4D97-AF65-F5344CB8AC3E}">
        <p14:creationId xmlns:p14="http://schemas.microsoft.com/office/powerpoint/2010/main" val="10099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54185"/>
              </p:ext>
            </p:extLst>
          </p:nvPr>
        </p:nvGraphicFramePr>
        <p:xfrm>
          <a:off x="551383" y="692697"/>
          <a:ext cx="11377264" cy="6028780"/>
        </p:xfrm>
        <a:graphic>
          <a:graphicData uri="http://schemas.openxmlformats.org/drawingml/2006/table">
            <a:tbl>
              <a:tblPr/>
              <a:tblGrid>
                <a:gridCol w="2464969"/>
                <a:gridCol w="3944162"/>
                <a:gridCol w="4968133"/>
              </a:tblGrid>
              <a:tr h="455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Etapas </a:t>
                      </a:r>
                      <a:r>
                        <a:rPr lang="pt-BR" sz="12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eSocial</a:t>
                      </a: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4º Grupo - Órgãos Públicos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Eventos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Prazo para envio dos eventos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4" marR="11724" marT="11724" marB="11724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16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1ª FASE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(Eventos de tabelas)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476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699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Envio das informações das tabelas: S-1000 (dados do órgão público); S-1005 (dados das entidades do órgão público); </a:t>
                      </a: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S- 1020 (lotação tributária) e S-1070 </a:t>
                      </a: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(processos judiciais).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84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 primeiros eventos do </a:t>
                      </a:r>
                      <a:r>
                        <a:rPr lang="pt-BR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eSocial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podem ser enviados a partir de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21/07/2021 até o dia 21/11/2021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(um dia anterior a obrigatoriedade da 2ª fase que são os eventos não periódicos).    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0325" marR="184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Atenção</a:t>
                      </a: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 prazo fim para envio do evento da tabela S-1010 (rubricas) é até um dia antes do início da 3º fase de implementação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(22/04/2022)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 são os eventos periódicos, fechamento e envio da folha.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4" marR="11724" marT="11724" marB="11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5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2ª FASE 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Eventos não periódicos)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Envio dos eventos S-2190 a S-2420 do leiaute do eSocial, exceto os eventos relativos à SST.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69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Atenção: nessa fase será o período do envio da carga inicial tanto dos servidores ativos quanto os aposentados e pensionistas do RPPS.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184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Pode ser enviado a partir do dia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22/11/2021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até um dia antes da obrigatoriedade dos eventos periódicos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(22/04/2022)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0325" marR="184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Atenção: os benefícios da Tabela 25 concedidos entre 07/11/2021 e 01/04/2022 terão o mesmo tratamento da Carga Inicial.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4" marR="11724" marT="11724" marB="11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3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3ª FASE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(Eventos periódicos)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Envio das informações dos eventos periódicos – S-1200 (folha de pagamento do RGPS; S-1202 (folha de pagamento dos RPPS); S-1207 (folha de pagamento dos beneficiários) e S-1299 fechamento da folha.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238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Início da obrigatoriedade do envio da folha de pagamento a partir de </a:t>
                      </a:r>
                      <a:r>
                        <a:rPr lang="pt-BR" sz="1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22/04/2022.</a:t>
                      </a: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4" marR="11724" marT="11724" marB="11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4ª FASE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(Eventos de Saúde e Segurança do Trabalhador - SST)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69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Envio das informações dos eventos S-2210; S-2220 e S-2240 do leiaute do </a:t>
                      </a:r>
                      <a:r>
                        <a:rPr lang="pt-BR" sz="12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eSocial</a:t>
                      </a: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238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Início da obrigatoriedade a partir de </a:t>
                      </a: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11/07/2022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 os vínculos regidos pela CLT e servidores estatutários vinculados ao RGPS.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60325" marR="3238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Atenção:</a:t>
                      </a: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esses eventos não são obrigatórios para servidores vinculados ao RPPS.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724" marR="11724" marT="11724" marB="117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7408" y="2204864"/>
            <a:ext cx="11017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</a:rPr>
              <a:t>PORTARIA CONJ Nº 82, DE 10 DE NOVEMBRO DE 2020</a:t>
            </a:r>
          </a:p>
          <a:p>
            <a:endParaRPr lang="pt-BR" sz="3200" dirty="0"/>
          </a:p>
          <a:p>
            <a:r>
              <a:rPr lang="pt-BR" sz="3200" dirty="0"/>
              <a:t>Aprova a </a:t>
            </a:r>
            <a:r>
              <a:rPr lang="pt-BR" sz="3200" b="1" u="sng" dirty="0"/>
              <a:t>versão S-1.0 do leiaute</a:t>
            </a:r>
            <a:r>
              <a:rPr lang="pt-BR" sz="3200" dirty="0"/>
              <a:t> e do </a:t>
            </a:r>
            <a:r>
              <a:rPr lang="pt-BR" sz="3200" b="1" u="sng" dirty="0"/>
              <a:t>Manual de Orientação do Sistema</a:t>
            </a:r>
            <a:r>
              <a:rPr lang="pt-BR" sz="3200" dirty="0"/>
              <a:t> Simplificado de Escrituração Digital das Obrigações Previdenciárias, Trabalhistas e Fiscais (eSocial).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362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Arquitetura do </a:t>
            </a:r>
            <a:r>
              <a:rPr lang="pt-BR" dirty="0" err="1">
                <a:solidFill>
                  <a:schemeClr val="tx2"/>
                </a:solidFill>
              </a:rPr>
              <a:t>eSocial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5"/>
          <p:cNvSpPr/>
          <p:nvPr/>
        </p:nvSpPr>
        <p:spPr>
          <a:xfrm>
            <a:off x="2861464" y="2333497"/>
            <a:ext cx="5409318" cy="1932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25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487" name="Google Shape;487;p75"/>
          <p:cNvSpPr/>
          <p:nvPr/>
        </p:nvSpPr>
        <p:spPr>
          <a:xfrm>
            <a:off x="2519304" y="2136325"/>
            <a:ext cx="5753410" cy="21752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500"/>
          </a:p>
        </p:txBody>
      </p:sp>
      <p:sp>
        <p:nvSpPr>
          <p:cNvPr id="488" name="Google Shape;488;p75"/>
          <p:cNvSpPr/>
          <p:nvPr/>
        </p:nvSpPr>
        <p:spPr>
          <a:xfrm>
            <a:off x="176380" y="1242898"/>
            <a:ext cx="1570166" cy="2188487"/>
          </a:xfrm>
          <a:prstGeom prst="rect">
            <a:avLst/>
          </a:prstGeom>
          <a:solidFill>
            <a:srgbClr val="FFFFFF"/>
          </a:solidFill>
          <a:ln w="25550" cap="flat" cmpd="sng">
            <a:solidFill>
              <a:srgbClr val="3333C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500"/>
          </a:p>
        </p:txBody>
      </p:sp>
      <p:pic>
        <p:nvPicPr>
          <p:cNvPr id="489" name="Google Shape;48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27" y="2291860"/>
            <a:ext cx="919193" cy="103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175" y="1394440"/>
            <a:ext cx="899861" cy="82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8035" y="1882686"/>
            <a:ext cx="882463" cy="90071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5"/>
          <p:cNvSpPr/>
          <p:nvPr/>
        </p:nvSpPr>
        <p:spPr>
          <a:xfrm rot="10800000" flipH="1">
            <a:off x="1763460" y="2332588"/>
            <a:ext cx="213609" cy="186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495" name="Google Shape;495;p75"/>
          <p:cNvSpPr/>
          <p:nvPr/>
        </p:nvSpPr>
        <p:spPr>
          <a:xfrm>
            <a:off x="3151430" y="836712"/>
            <a:ext cx="465395" cy="300131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rgbClr val="F9F9F9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5597" dir="1064680" algn="ctr" rotWithShape="0">
              <a:srgbClr val="000000">
                <a:alpha val="35686"/>
              </a:srgbClr>
            </a:outerShdw>
          </a:effectLst>
        </p:spPr>
        <p:txBody>
          <a:bodyPr spcFirstLastPara="1" vert="wordArtVert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404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Validação 1</a:t>
            </a:r>
            <a:endParaRPr sz="1404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75"/>
          <p:cNvSpPr/>
          <p:nvPr/>
        </p:nvSpPr>
        <p:spPr>
          <a:xfrm>
            <a:off x="5559117" y="836712"/>
            <a:ext cx="465395" cy="3001314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>
            <a:solidFill>
              <a:srgbClr val="A5DEC6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5597" dir="1064680" algn="ctr" rotWithShape="0">
              <a:srgbClr val="000000">
                <a:alpha val="35686"/>
              </a:srgbClr>
            </a:outerShdw>
          </a:effectLst>
        </p:spPr>
        <p:txBody>
          <a:bodyPr spcFirstLastPara="1" vert="wordArtVert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404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Validação 2</a:t>
            </a:r>
            <a:endParaRPr sz="1404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5"/>
          <p:cNvSpPr/>
          <p:nvPr/>
        </p:nvSpPr>
        <p:spPr>
          <a:xfrm>
            <a:off x="3860398" y="1825311"/>
            <a:ext cx="952055" cy="946705"/>
          </a:xfrm>
          <a:prstGeom prst="diamond">
            <a:avLst/>
          </a:prstGeom>
          <a:solidFill>
            <a:srgbClr val="009973"/>
          </a:solidFill>
          <a:ln w="9525" cap="flat" cmpd="sng">
            <a:solidFill>
              <a:srgbClr val="F9F9F9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5597" dir="1064680" algn="ctr" rotWithShape="0">
              <a:srgbClr val="000000">
                <a:alpha val="3568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500"/>
          </a:p>
        </p:txBody>
      </p:sp>
      <p:sp>
        <p:nvSpPr>
          <p:cNvPr id="498" name="Google Shape;498;p75"/>
          <p:cNvSpPr/>
          <p:nvPr/>
        </p:nvSpPr>
        <p:spPr>
          <a:xfrm>
            <a:off x="3992815" y="2106726"/>
            <a:ext cx="720082" cy="44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71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Ok?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5"/>
          <p:cNvSpPr/>
          <p:nvPr/>
        </p:nvSpPr>
        <p:spPr>
          <a:xfrm>
            <a:off x="6222172" y="1825311"/>
            <a:ext cx="955922" cy="946705"/>
          </a:xfrm>
          <a:prstGeom prst="diamond">
            <a:avLst/>
          </a:prstGeom>
          <a:solidFill>
            <a:srgbClr val="009973"/>
          </a:solidFill>
          <a:ln w="9525" cap="flat" cmpd="sng">
            <a:solidFill>
              <a:srgbClr val="00CC98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75597" dir="1064680" algn="ctr" rotWithShape="0">
              <a:srgbClr val="000000">
                <a:alpha val="3568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500"/>
          </a:p>
        </p:txBody>
      </p:sp>
      <p:sp>
        <p:nvSpPr>
          <p:cNvPr id="500" name="Google Shape;500;p75"/>
          <p:cNvSpPr/>
          <p:nvPr/>
        </p:nvSpPr>
        <p:spPr>
          <a:xfrm>
            <a:off x="6358455" y="2106726"/>
            <a:ext cx="720082" cy="44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71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Ok?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75"/>
          <p:cNvCxnSpPr/>
          <p:nvPr/>
        </p:nvCxnSpPr>
        <p:spPr>
          <a:xfrm flipH="1">
            <a:off x="4353579" y="2986948"/>
            <a:ext cx="6766" cy="125362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02" name="Google Shape;502;p75"/>
          <p:cNvCxnSpPr/>
          <p:nvPr/>
        </p:nvCxnSpPr>
        <p:spPr>
          <a:xfrm flipH="1">
            <a:off x="1275834" y="4011520"/>
            <a:ext cx="3053827" cy="113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03" name="Google Shape;503;p75"/>
          <p:cNvSpPr/>
          <p:nvPr/>
        </p:nvSpPr>
        <p:spPr>
          <a:xfrm rot="10800000" flipH="1">
            <a:off x="1293715" y="3502422"/>
            <a:ext cx="2416" cy="5090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sp>
      <p:cxnSp>
        <p:nvCxnSpPr>
          <p:cNvPr id="504" name="Google Shape;504;p75"/>
          <p:cNvCxnSpPr/>
          <p:nvPr/>
        </p:nvCxnSpPr>
        <p:spPr>
          <a:xfrm flipH="1">
            <a:off x="6695299" y="2784310"/>
            <a:ext cx="15465" cy="260059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05" name="Google Shape;505;p75"/>
          <p:cNvSpPr/>
          <p:nvPr/>
        </p:nvSpPr>
        <p:spPr>
          <a:xfrm rot="10800000" flipH="1">
            <a:off x="820586" y="3494225"/>
            <a:ext cx="14982" cy="18792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sp>
      <p:cxnSp>
        <p:nvCxnSpPr>
          <p:cNvPr id="506" name="Google Shape;506;p75"/>
          <p:cNvCxnSpPr/>
          <p:nvPr/>
        </p:nvCxnSpPr>
        <p:spPr>
          <a:xfrm rot="10800000">
            <a:off x="818653" y="5361679"/>
            <a:ext cx="5874713" cy="3142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07" name="Google Shape;507;p75"/>
          <p:cNvSpPr/>
          <p:nvPr/>
        </p:nvSpPr>
        <p:spPr>
          <a:xfrm rot="10800000" flipH="1">
            <a:off x="4824052" y="2311186"/>
            <a:ext cx="737480" cy="22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508" name="Google Shape;508;p75"/>
          <p:cNvSpPr/>
          <p:nvPr/>
        </p:nvSpPr>
        <p:spPr>
          <a:xfrm rot="10800000" flipH="1">
            <a:off x="3641957" y="2332588"/>
            <a:ext cx="250337" cy="72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509" name="Google Shape;509;p75"/>
          <p:cNvSpPr/>
          <p:nvPr/>
        </p:nvSpPr>
        <p:spPr>
          <a:xfrm rot="10800000" flipH="1">
            <a:off x="6040943" y="2296614"/>
            <a:ext cx="180745" cy="122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510" name="Google Shape;510;p75"/>
          <p:cNvSpPr/>
          <p:nvPr/>
        </p:nvSpPr>
        <p:spPr>
          <a:xfrm>
            <a:off x="7187758" y="2312096"/>
            <a:ext cx="971387" cy="40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511" name="Google Shape;511;p75"/>
          <p:cNvSpPr/>
          <p:nvPr/>
        </p:nvSpPr>
        <p:spPr>
          <a:xfrm>
            <a:off x="3559317" y="2751523"/>
            <a:ext cx="724915" cy="4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889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2" name="Google Shape;512;p75"/>
          <p:cNvCxnSpPr/>
          <p:nvPr/>
        </p:nvCxnSpPr>
        <p:spPr>
          <a:xfrm flipH="1">
            <a:off x="5088888" y="2308453"/>
            <a:ext cx="19331" cy="2267265"/>
          </a:xfrm>
          <a:prstGeom prst="straightConnector1">
            <a:avLst/>
          </a:prstGeom>
          <a:noFill/>
          <a:ln w="9525" cap="flat" cmpd="sng">
            <a:solidFill>
              <a:srgbClr val="F9F9F9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13" name="Google Shape;513;p75"/>
          <p:cNvCxnSpPr/>
          <p:nvPr/>
        </p:nvCxnSpPr>
        <p:spPr>
          <a:xfrm rot="10800000">
            <a:off x="1040477" y="4547485"/>
            <a:ext cx="4050342" cy="29598"/>
          </a:xfrm>
          <a:prstGeom prst="straightConnector1">
            <a:avLst/>
          </a:prstGeom>
          <a:noFill/>
          <a:ln w="9525" cap="flat" cmpd="sng">
            <a:solidFill>
              <a:srgbClr val="F9F9F9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14" name="Google Shape;514;p75"/>
          <p:cNvSpPr/>
          <p:nvPr/>
        </p:nvSpPr>
        <p:spPr>
          <a:xfrm rot="10800000" flipH="1">
            <a:off x="1057875" y="3503788"/>
            <a:ext cx="966" cy="10418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F9F9F9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515" name="Google Shape;515;p75"/>
          <p:cNvSpPr/>
          <p:nvPr/>
        </p:nvSpPr>
        <p:spPr>
          <a:xfrm>
            <a:off x="4817285" y="1815292"/>
            <a:ext cx="688187" cy="4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889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sim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75"/>
          <p:cNvSpPr/>
          <p:nvPr/>
        </p:nvSpPr>
        <p:spPr>
          <a:xfrm>
            <a:off x="6052542" y="2968733"/>
            <a:ext cx="724915" cy="4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889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5"/>
          <p:cNvSpPr/>
          <p:nvPr/>
        </p:nvSpPr>
        <p:spPr>
          <a:xfrm>
            <a:off x="7364155" y="1856731"/>
            <a:ext cx="688187" cy="4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sim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75"/>
          <p:cNvSpPr/>
          <p:nvPr/>
        </p:nvSpPr>
        <p:spPr>
          <a:xfrm>
            <a:off x="2121084" y="3911340"/>
            <a:ext cx="1818088" cy="4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400" b="1" dirty="0" err="1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msg</a:t>
            </a:r>
            <a:r>
              <a:rPr lang="pt-BR" sz="2400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erro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75"/>
          <p:cNvSpPr/>
          <p:nvPr/>
        </p:nvSpPr>
        <p:spPr>
          <a:xfrm>
            <a:off x="3573296" y="763399"/>
            <a:ext cx="2090656" cy="111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Protocolo de envio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75"/>
          <p:cNvSpPr/>
          <p:nvPr/>
        </p:nvSpPr>
        <p:spPr>
          <a:xfrm>
            <a:off x="2400660" y="5367143"/>
            <a:ext cx="3251487" cy="4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400" b="1" dirty="0" err="1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msg</a:t>
            </a:r>
            <a:r>
              <a:rPr lang="pt-BR" sz="2400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 erro (consulta)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1" name="Google Shape;521;p75"/>
          <p:cNvCxnSpPr/>
          <p:nvPr/>
        </p:nvCxnSpPr>
        <p:spPr>
          <a:xfrm>
            <a:off x="7721780" y="2326667"/>
            <a:ext cx="1933" cy="3742649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22" name="Google Shape;522;p75"/>
          <p:cNvCxnSpPr/>
          <p:nvPr/>
        </p:nvCxnSpPr>
        <p:spPr>
          <a:xfrm rot="10800000">
            <a:off x="565416" y="6039718"/>
            <a:ext cx="7177145" cy="3096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23" name="Google Shape;523;p75"/>
          <p:cNvSpPr/>
          <p:nvPr/>
        </p:nvSpPr>
        <p:spPr>
          <a:xfrm rot="10800000" flipH="1">
            <a:off x="576048" y="3494225"/>
            <a:ext cx="13048" cy="2539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524" name="Google Shape;524;p75"/>
          <p:cNvSpPr/>
          <p:nvPr/>
        </p:nvSpPr>
        <p:spPr>
          <a:xfrm>
            <a:off x="2007757" y="6034709"/>
            <a:ext cx="4037294" cy="4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Recibo de Entrega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5"/>
          <p:cNvSpPr/>
          <p:nvPr/>
        </p:nvSpPr>
        <p:spPr>
          <a:xfrm>
            <a:off x="2861464" y="2333499"/>
            <a:ext cx="289000" cy="22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527" name="Google Shape;527;p75"/>
          <p:cNvSpPr/>
          <p:nvPr/>
        </p:nvSpPr>
        <p:spPr>
          <a:xfrm>
            <a:off x="8121689" y="763399"/>
            <a:ext cx="3614913" cy="5753870"/>
          </a:xfrm>
          <a:prstGeom prst="rect">
            <a:avLst/>
          </a:prstGeom>
          <a:solidFill>
            <a:srgbClr val="FFFFFF"/>
          </a:solidFill>
          <a:ln w="25550" cap="flat" cmpd="sng">
            <a:solidFill>
              <a:srgbClr val="3333C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500"/>
          </a:p>
        </p:txBody>
      </p:sp>
      <p:pic>
        <p:nvPicPr>
          <p:cNvPr id="528" name="Google Shape;52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1103" y="4860779"/>
            <a:ext cx="1070667" cy="13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5"/>
          <p:cNvSpPr/>
          <p:nvPr/>
        </p:nvSpPr>
        <p:spPr>
          <a:xfrm>
            <a:off x="8293013" y="1672307"/>
            <a:ext cx="3368440" cy="3040931"/>
          </a:xfrm>
          <a:prstGeom prst="rect">
            <a:avLst/>
          </a:prstGeom>
          <a:solidFill>
            <a:srgbClr val="FFFFFF"/>
          </a:solidFill>
          <a:ln w="25550" cap="flat" cmpd="sng">
            <a:solidFill>
              <a:srgbClr val="3333C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3500"/>
          </a:p>
        </p:txBody>
      </p:sp>
      <p:pic>
        <p:nvPicPr>
          <p:cNvPr id="530" name="Google Shape;530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2160" y="1976491"/>
            <a:ext cx="216508" cy="18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40934" y="2054360"/>
            <a:ext cx="216508" cy="18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7404" y="2145887"/>
            <a:ext cx="216508" cy="18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7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74357" y="2242425"/>
            <a:ext cx="216508" cy="18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0826" y="2341239"/>
            <a:ext cx="216508" cy="18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0822" y="3409526"/>
            <a:ext cx="676588" cy="93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5076" y="2012921"/>
            <a:ext cx="393388" cy="546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1320" y="3852143"/>
            <a:ext cx="449448" cy="624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75"/>
          <p:cNvCxnSpPr/>
          <p:nvPr/>
        </p:nvCxnSpPr>
        <p:spPr>
          <a:xfrm flipH="1" flipV="1">
            <a:off x="10250768" y="5430372"/>
            <a:ext cx="707516" cy="6378"/>
          </a:xfrm>
          <a:prstGeom prst="straightConnector1">
            <a:avLst/>
          </a:prstGeom>
          <a:noFill/>
          <a:ln w="28575" cap="flat" cmpd="sng">
            <a:solidFill>
              <a:srgbClr val="A5DEC6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9" name="Google Shape;54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1616" y="2843507"/>
            <a:ext cx="451381" cy="62430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5"/>
          <p:cNvSpPr/>
          <p:nvPr/>
        </p:nvSpPr>
        <p:spPr>
          <a:xfrm>
            <a:off x="8224871" y="1033885"/>
            <a:ext cx="3387770" cy="63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300" tIns="44275" rIns="85300" bIns="4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Ambiente Nacional 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400" b="1" dirty="0" err="1">
                <a:latin typeface="Calibri"/>
                <a:ea typeface="Calibri"/>
                <a:cs typeface="Calibri"/>
                <a:sym typeface="Calibri"/>
              </a:rPr>
              <a:t>eSocial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75"/>
          <p:cNvCxnSpPr/>
          <p:nvPr/>
        </p:nvCxnSpPr>
        <p:spPr>
          <a:xfrm>
            <a:off x="10928804" y="4808345"/>
            <a:ext cx="1933" cy="625216"/>
          </a:xfrm>
          <a:prstGeom prst="straightConnector1">
            <a:avLst/>
          </a:prstGeom>
          <a:noFill/>
          <a:ln w="28575" cap="flat" cmpd="sng">
            <a:solidFill>
              <a:srgbClr val="A5DEC6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57" name="Google Shape;557;p7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51934" y="3033319"/>
            <a:ext cx="747701" cy="8866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8936012" y="1898424"/>
            <a:ext cx="102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Original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31268" y="4341206"/>
            <a:ext cx="623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RET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381903" y="1964049"/>
            <a:ext cx="135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Folha de pagamento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049533" y="2967530"/>
            <a:ext cx="128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CPF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83704" y="5883070"/>
            <a:ext cx="5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WS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221770" y="3730167"/>
            <a:ext cx="141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Cadastro/</a:t>
            </a:r>
          </a:p>
          <a:p>
            <a:r>
              <a:rPr lang="pt-BR" sz="1600" b="1" dirty="0"/>
              <a:t>Tabelas do Empregador</a:t>
            </a:r>
          </a:p>
        </p:txBody>
      </p:sp>
    </p:spTree>
    <p:extLst>
      <p:ext uri="{BB962C8B-B14F-4D97-AF65-F5344CB8AC3E}">
        <p14:creationId xmlns:p14="http://schemas.microsoft.com/office/powerpoint/2010/main" val="6896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3789041"/>
            <a:ext cx="11377264" cy="1979936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Estrutura de </a:t>
            </a:r>
            <a:r>
              <a:rPr lang="pt-BR" dirty="0" smtClean="0">
                <a:solidFill>
                  <a:schemeClr val="tx2"/>
                </a:solidFill>
              </a:rPr>
              <a:t>eventos </a:t>
            </a:r>
            <a:r>
              <a:rPr lang="pt-BR" dirty="0">
                <a:solidFill>
                  <a:schemeClr val="tx2"/>
                </a:solidFill>
              </a:rPr>
              <a:t>para o RPPS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0" y="5797686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Pagamento</a:t>
            </a:r>
          </a:p>
        </p:txBody>
      </p:sp>
      <p:sp>
        <p:nvSpPr>
          <p:cNvPr id="6" name="Forma livre 5"/>
          <p:cNvSpPr/>
          <p:nvPr/>
        </p:nvSpPr>
        <p:spPr>
          <a:xfrm>
            <a:off x="0" y="4579478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Folha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0" y="3361270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Cadastro</a:t>
            </a:r>
          </a:p>
        </p:txBody>
      </p:sp>
      <p:sp>
        <p:nvSpPr>
          <p:cNvPr id="8" name="Forma livre 7"/>
          <p:cNvSpPr/>
          <p:nvPr/>
        </p:nvSpPr>
        <p:spPr>
          <a:xfrm>
            <a:off x="0" y="2143063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Tabelas</a:t>
            </a:r>
          </a:p>
        </p:txBody>
      </p:sp>
      <p:sp>
        <p:nvSpPr>
          <p:cNvPr id="9" name="Forma livre 8"/>
          <p:cNvSpPr/>
          <p:nvPr/>
        </p:nvSpPr>
        <p:spPr>
          <a:xfrm>
            <a:off x="0" y="924855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Órgão Público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7574466" y="1011870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S-1000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5681893" y="1882018"/>
            <a:ext cx="254518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45184" y="0"/>
                </a:moveTo>
                <a:lnTo>
                  <a:pt x="2545184" y="174029"/>
                </a:lnTo>
                <a:lnTo>
                  <a:pt x="0" y="174029"/>
                </a:lnTo>
                <a:lnTo>
                  <a:pt x="0" y="3480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 11"/>
          <p:cNvSpPr/>
          <p:nvPr/>
        </p:nvSpPr>
        <p:spPr>
          <a:xfrm>
            <a:off x="5029281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S-1005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4833498" y="3100226"/>
            <a:ext cx="84839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8394" y="0"/>
                </a:moveTo>
                <a:lnTo>
                  <a:pt x="848394" y="174029"/>
                </a:lnTo>
                <a:lnTo>
                  <a:pt x="0" y="174029"/>
                </a:lnTo>
                <a:lnTo>
                  <a:pt x="0" y="3480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vre 13"/>
          <p:cNvSpPr/>
          <p:nvPr/>
        </p:nvSpPr>
        <p:spPr>
          <a:xfrm>
            <a:off x="4180887" y="3448285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S-2200</a:t>
            </a:r>
          </a:p>
        </p:txBody>
      </p:sp>
      <p:sp>
        <p:nvSpPr>
          <p:cNvPr id="16" name="Forma livre 15"/>
          <p:cNvSpPr/>
          <p:nvPr/>
        </p:nvSpPr>
        <p:spPr>
          <a:xfrm>
            <a:off x="5877676" y="3448285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S-2300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6484567" y="4318434"/>
            <a:ext cx="91440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80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a livre 17"/>
          <p:cNvSpPr/>
          <p:nvPr/>
        </p:nvSpPr>
        <p:spPr>
          <a:xfrm>
            <a:off x="4180887" y="4666493"/>
            <a:ext cx="7243985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S-1202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7757159" y="5517232"/>
            <a:ext cx="91440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80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vre 19"/>
          <p:cNvSpPr/>
          <p:nvPr/>
        </p:nvSpPr>
        <p:spPr>
          <a:xfrm>
            <a:off x="4180887" y="5884701"/>
            <a:ext cx="7243985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S-1210</a:t>
            </a:r>
          </a:p>
        </p:txBody>
      </p:sp>
      <p:sp>
        <p:nvSpPr>
          <p:cNvPr id="21" name="Forma livre 20"/>
          <p:cNvSpPr/>
          <p:nvPr/>
        </p:nvSpPr>
        <p:spPr>
          <a:xfrm>
            <a:off x="7378682" y="1882018"/>
            <a:ext cx="84839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8394" y="0"/>
                </a:moveTo>
                <a:lnTo>
                  <a:pt x="848394" y="174029"/>
                </a:lnTo>
                <a:lnTo>
                  <a:pt x="0" y="174029"/>
                </a:lnTo>
                <a:lnTo>
                  <a:pt x="0" y="3480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vre 21"/>
          <p:cNvSpPr/>
          <p:nvPr/>
        </p:nvSpPr>
        <p:spPr>
          <a:xfrm>
            <a:off x="6726071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S-1010</a:t>
            </a:r>
          </a:p>
        </p:txBody>
      </p:sp>
      <p:sp>
        <p:nvSpPr>
          <p:cNvPr id="23" name="Forma livre 22"/>
          <p:cNvSpPr/>
          <p:nvPr/>
        </p:nvSpPr>
        <p:spPr>
          <a:xfrm>
            <a:off x="8227077" y="1882018"/>
            <a:ext cx="84839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029"/>
                </a:lnTo>
                <a:lnTo>
                  <a:pt x="848394" y="174029"/>
                </a:lnTo>
                <a:lnTo>
                  <a:pt x="848394" y="3480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a livre 23"/>
          <p:cNvSpPr/>
          <p:nvPr/>
        </p:nvSpPr>
        <p:spPr>
          <a:xfrm>
            <a:off x="8422860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S-1020</a:t>
            </a:r>
          </a:p>
        </p:txBody>
      </p:sp>
      <p:sp>
        <p:nvSpPr>
          <p:cNvPr id="25" name="Forma livre 24"/>
          <p:cNvSpPr/>
          <p:nvPr/>
        </p:nvSpPr>
        <p:spPr>
          <a:xfrm>
            <a:off x="8227077" y="1882018"/>
            <a:ext cx="254518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029"/>
                </a:lnTo>
                <a:lnTo>
                  <a:pt x="2545184" y="174029"/>
                </a:lnTo>
                <a:lnTo>
                  <a:pt x="2545184" y="34805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vre 25"/>
          <p:cNvSpPr/>
          <p:nvPr/>
        </p:nvSpPr>
        <p:spPr>
          <a:xfrm>
            <a:off x="10119650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S-1070</a:t>
            </a:r>
          </a:p>
        </p:txBody>
      </p:sp>
      <p:sp>
        <p:nvSpPr>
          <p:cNvPr id="29" name="Forma livre 28"/>
          <p:cNvSpPr/>
          <p:nvPr/>
        </p:nvSpPr>
        <p:spPr>
          <a:xfrm>
            <a:off x="4782516" y="4295930"/>
            <a:ext cx="91440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8059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CF9255AE-ADA2-4D97-9E33-7F5CD5221040}"/>
              </a:ext>
            </a:extLst>
          </p:cNvPr>
          <p:cNvCxnSpPr/>
          <p:nvPr/>
        </p:nvCxnSpPr>
        <p:spPr>
          <a:xfrm>
            <a:off x="7384353" y="3100225"/>
            <a:ext cx="0" cy="1566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do 3">
            <a:extLst>
              <a:ext uri="{FF2B5EF4-FFF2-40B4-BE49-F238E27FC236}">
                <a16:creationId xmlns="" xmlns:a16="http://schemas.microsoft.com/office/drawing/2014/main" id="{D9885722-D990-498A-A125-3068EDB710B1}"/>
              </a:ext>
            </a:extLst>
          </p:cNvPr>
          <p:cNvCxnSpPr>
            <a:cxnSpLocks/>
          </p:cNvCxnSpPr>
          <p:nvPr/>
        </p:nvCxnSpPr>
        <p:spPr>
          <a:xfrm rot="5400000">
            <a:off x="6083772" y="1957590"/>
            <a:ext cx="1891493" cy="1089897"/>
          </a:xfrm>
          <a:prstGeom prst="bentConnector3">
            <a:avLst>
              <a:gd name="adj1" fmla="val 98"/>
            </a:avLst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="" xmlns:a16="http://schemas.microsoft.com/office/drawing/2014/main" id="{BDB8EEC9-28BB-4C6C-A0A6-F12748CCC49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11824" y="1234344"/>
            <a:ext cx="3062642" cy="2213940"/>
          </a:xfrm>
          <a:prstGeom prst="bentConnector3">
            <a:avLst>
              <a:gd name="adj1" fmla="val 99440"/>
            </a:avLst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="" xmlns:a16="http://schemas.microsoft.com/office/drawing/2014/main" id="{736D6AF4-C834-4758-9D1C-B4A295557CFD}"/>
              </a:ext>
            </a:extLst>
          </p:cNvPr>
          <p:cNvCxnSpPr>
            <a:cxnSpLocks/>
          </p:cNvCxnSpPr>
          <p:nvPr/>
        </p:nvCxnSpPr>
        <p:spPr>
          <a:xfrm>
            <a:off x="5591944" y="3284984"/>
            <a:ext cx="0" cy="13815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Estrutura de Eventos de Benefícios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0" y="5797686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Pagamento</a:t>
            </a:r>
          </a:p>
        </p:txBody>
      </p:sp>
      <p:sp>
        <p:nvSpPr>
          <p:cNvPr id="6" name="Forma livre 5"/>
          <p:cNvSpPr/>
          <p:nvPr/>
        </p:nvSpPr>
        <p:spPr>
          <a:xfrm>
            <a:off x="0" y="4579478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Folha</a:t>
            </a:r>
          </a:p>
        </p:txBody>
      </p:sp>
      <p:sp>
        <p:nvSpPr>
          <p:cNvPr id="7" name="Forma livre 6"/>
          <p:cNvSpPr/>
          <p:nvPr/>
        </p:nvSpPr>
        <p:spPr>
          <a:xfrm>
            <a:off x="0" y="3338959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Cadastro</a:t>
            </a:r>
          </a:p>
        </p:txBody>
      </p:sp>
      <p:sp>
        <p:nvSpPr>
          <p:cNvPr id="8" name="Forma livre 7"/>
          <p:cNvSpPr/>
          <p:nvPr/>
        </p:nvSpPr>
        <p:spPr>
          <a:xfrm>
            <a:off x="0" y="2143063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Tabelas</a:t>
            </a:r>
          </a:p>
        </p:txBody>
      </p:sp>
      <p:sp>
        <p:nvSpPr>
          <p:cNvPr id="9" name="Forma livre 8"/>
          <p:cNvSpPr/>
          <p:nvPr/>
        </p:nvSpPr>
        <p:spPr>
          <a:xfrm>
            <a:off x="0" y="924855"/>
            <a:ext cx="12192000" cy="1044178"/>
          </a:xfrm>
          <a:custGeom>
            <a:avLst/>
            <a:gdLst>
              <a:gd name="connsiteX0" fmla="*/ 0 w 12192000"/>
              <a:gd name="connsiteY0" fmla="*/ 104418 h 1044178"/>
              <a:gd name="connsiteX1" fmla="*/ 104418 w 12192000"/>
              <a:gd name="connsiteY1" fmla="*/ 0 h 1044178"/>
              <a:gd name="connsiteX2" fmla="*/ 12087582 w 12192000"/>
              <a:gd name="connsiteY2" fmla="*/ 0 h 1044178"/>
              <a:gd name="connsiteX3" fmla="*/ 12192000 w 12192000"/>
              <a:gd name="connsiteY3" fmla="*/ 104418 h 1044178"/>
              <a:gd name="connsiteX4" fmla="*/ 12192000 w 12192000"/>
              <a:gd name="connsiteY4" fmla="*/ 939760 h 1044178"/>
              <a:gd name="connsiteX5" fmla="*/ 12087582 w 12192000"/>
              <a:gd name="connsiteY5" fmla="*/ 1044178 h 1044178"/>
              <a:gd name="connsiteX6" fmla="*/ 104418 w 12192000"/>
              <a:gd name="connsiteY6" fmla="*/ 1044178 h 1044178"/>
              <a:gd name="connsiteX7" fmla="*/ 0 w 12192000"/>
              <a:gd name="connsiteY7" fmla="*/ 939760 h 1044178"/>
              <a:gd name="connsiteX8" fmla="*/ 0 w 12192000"/>
              <a:gd name="connsiteY8" fmla="*/ 104418 h 104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044178">
                <a:moveTo>
                  <a:pt x="0" y="104418"/>
                </a:moveTo>
                <a:cubicBezTo>
                  <a:pt x="0" y="46750"/>
                  <a:pt x="46750" y="0"/>
                  <a:pt x="104418" y="0"/>
                </a:cubicBezTo>
                <a:lnTo>
                  <a:pt x="12087582" y="0"/>
                </a:lnTo>
                <a:cubicBezTo>
                  <a:pt x="12145250" y="0"/>
                  <a:pt x="12192000" y="46750"/>
                  <a:pt x="12192000" y="104418"/>
                </a:cubicBezTo>
                <a:lnTo>
                  <a:pt x="12192000" y="939760"/>
                </a:lnTo>
                <a:cubicBezTo>
                  <a:pt x="12192000" y="997428"/>
                  <a:pt x="12145250" y="1044178"/>
                  <a:pt x="12087582" y="1044178"/>
                </a:cubicBezTo>
                <a:lnTo>
                  <a:pt x="104418" y="1044178"/>
                </a:lnTo>
                <a:cubicBezTo>
                  <a:pt x="46750" y="1044178"/>
                  <a:pt x="0" y="997428"/>
                  <a:pt x="0" y="939760"/>
                </a:cubicBezTo>
                <a:lnTo>
                  <a:pt x="0" y="104418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263144" rIns="8797544" bIns="26314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700" kern="1200" dirty="0"/>
              <a:t>Órgão Público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7574466" y="1011870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S-1000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5681893" y="1882018"/>
            <a:ext cx="254518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45184" y="0"/>
                </a:moveTo>
                <a:lnTo>
                  <a:pt x="2545184" y="174029"/>
                </a:lnTo>
                <a:lnTo>
                  <a:pt x="0" y="174029"/>
                </a:lnTo>
                <a:lnTo>
                  <a:pt x="0" y="34805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 11"/>
          <p:cNvSpPr/>
          <p:nvPr/>
        </p:nvSpPr>
        <p:spPr>
          <a:xfrm>
            <a:off x="5029281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S-1005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4180887" y="3448285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S-2400</a:t>
            </a:r>
          </a:p>
        </p:txBody>
      </p:sp>
      <p:sp>
        <p:nvSpPr>
          <p:cNvPr id="16" name="Forma livre 15"/>
          <p:cNvSpPr/>
          <p:nvPr/>
        </p:nvSpPr>
        <p:spPr>
          <a:xfrm>
            <a:off x="5877676" y="3448285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S-2410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6484567" y="4318434"/>
            <a:ext cx="91440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805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a livre 17"/>
          <p:cNvSpPr/>
          <p:nvPr/>
        </p:nvSpPr>
        <p:spPr>
          <a:xfrm>
            <a:off x="4180887" y="4666493"/>
            <a:ext cx="7243985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S-1207</a:t>
            </a:r>
          </a:p>
        </p:txBody>
      </p:sp>
      <p:sp>
        <p:nvSpPr>
          <p:cNvPr id="19" name="Forma livre 18"/>
          <p:cNvSpPr/>
          <p:nvPr/>
        </p:nvSpPr>
        <p:spPr>
          <a:xfrm>
            <a:off x="7757159" y="5517232"/>
            <a:ext cx="91440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805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vre 19"/>
          <p:cNvSpPr/>
          <p:nvPr/>
        </p:nvSpPr>
        <p:spPr>
          <a:xfrm>
            <a:off x="4180887" y="5884701"/>
            <a:ext cx="7243985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S-1210</a:t>
            </a:r>
          </a:p>
        </p:txBody>
      </p:sp>
      <p:sp>
        <p:nvSpPr>
          <p:cNvPr id="21" name="Forma livre 20"/>
          <p:cNvSpPr/>
          <p:nvPr/>
        </p:nvSpPr>
        <p:spPr>
          <a:xfrm>
            <a:off x="7378682" y="1882018"/>
            <a:ext cx="84839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8394" y="0"/>
                </a:moveTo>
                <a:lnTo>
                  <a:pt x="848394" y="174029"/>
                </a:lnTo>
                <a:lnTo>
                  <a:pt x="0" y="174029"/>
                </a:lnTo>
                <a:lnTo>
                  <a:pt x="0" y="34805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vre 21"/>
          <p:cNvSpPr/>
          <p:nvPr/>
        </p:nvSpPr>
        <p:spPr>
          <a:xfrm>
            <a:off x="6726071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S-1010</a:t>
            </a:r>
          </a:p>
        </p:txBody>
      </p:sp>
      <p:sp>
        <p:nvSpPr>
          <p:cNvPr id="23" name="Forma livre 22"/>
          <p:cNvSpPr/>
          <p:nvPr/>
        </p:nvSpPr>
        <p:spPr>
          <a:xfrm>
            <a:off x="8227077" y="1882018"/>
            <a:ext cx="84839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029"/>
                </a:lnTo>
                <a:lnTo>
                  <a:pt x="848394" y="174029"/>
                </a:lnTo>
                <a:lnTo>
                  <a:pt x="848394" y="34805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a livre 23"/>
          <p:cNvSpPr/>
          <p:nvPr/>
        </p:nvSpPr>
        <p:spPr>
          <a:xfrm>
            <a:off x="8422860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S-1020</a:t>
            </a:r>
          </a:p>
        </p:txBody>
      </p:sp>
      <p:sp>
        <p:nvSpPr>
          <p:cNvPr id="25" name="Forma livre 24"/>
          <p:cNvSpPr/>
          <p:nvPr/>
        </p:nvSpPr>
        <p:spPr>
          <a:xfrm>
            <a:off x="8227077" y="1882018"/>
            <a:ext cx="2545184" cy="3480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029"/>
                </a:lnTo>
                <a:lnTo>
                  <a:pt x="2545184" y="174029"/>
                </a:lnTo>
                <a:lnTo>
                  <a:pt x="2545184" y="34805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vre 25"/>
          <p:cNvSpPr/>
          <p:nvPr/>
        </p:nvSpPr>
        <p:spPr>
          <a:xfrm>
            <a:off x="10119650" y="2230077"/>
            <a:ext cx="1305222" cy="870148"/>
          </a:xfrm>
          <a:custGeom>
            <a:avLst/>
            <a:gdLst>
              <a:gd name="connsiteX0" fmla="*/ 0 w 1305222"/>
              <a:gd name="connsiteY0" fmla="*/ 87015 h 870148"/>
              <a:gd name="connsiteX1" fmla="*/ 87015 w 1305222"/>
              <a:gd name="connsiteY1" fmla="*/ 0 h 870148"/>
              <a:gd name="connsiteX2" fmla="*/ 1218207 w 1305222"/>
              <a:gd name="connsiteY2" fmla="*/ 0 h 870148"/>
              <a:gd name="connsiteX3" fmla="*/ 1305222 w 1305222"/>
              <a:gd name="connsiteY3" fmla="*/ 87015 h 870148"/>
              <a:gd name="connsiteX4" fmla="*/ 1305222 w 1305222"/>
              <a:gd name="connsiteY4" fmla="*/ 783133 h 870148"/>
              <a:gd name="connsiteX5" fmla="*/ 1218207 w 1305222"/>
              <a:gd name="connsiteY5" fmla="*/ 870148 h 870148"/>
              <a:gd name="connsiteX6" fmla="*/ 87015 w 1305222"/>
              <a:gd name="connsiteY6" fmla="*/ 870148 h 870148"/>
              <a:gd name="connsiteX7" fmla="*/ 0 w 1305222"/>
              <a:gd name="connsiteY7" fmla="*/ 783133 h 870148"/>
              <a:gd name="connsiteX8" fmla="*/ 0 w 1305222"/>
              <a:gd name="connsiteY8" fmla="*/ 87015 h 87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5222" h="870148">
                <a:moveTo>
                  <a:pt x="0" y="87015"/>
                </a:moveTo>
                <a:cubicBezTo>
                  <a:pt x="0" y="38958"/>
                  <a:pt x="38958" y="0"/>
                  <a:pt x="87015" y="0"/>
                </a:cubicBezTo>
                <a:lnTo>
                  <a:pt x="1218207" y="0"/>
                </a:lnTo>
                <a:cubicBezTo>
                  <a:pt x="1266264" y="0"/>
                  <a:pt x="1305222" y="38958"/>
                  <a:pt x="1305222" y="87015"/>
                </a:cubicBezTo>
                <a:lnTo>
                  <a:pt x="1305222" y="783133"/>
                </a:lnTo>
                <a:cubicBezTo>
                  <a:pt x="1305222" y="831190"/>
                  <a:pt x="1266264" y="870148"/>
                  <a:pt x="1218207" y="870148"/>
                </a:cubicBezTo>
                <a:lnTo>
                  <a:pt x="87015" y="870148"/>
                </a:lnTo>
                <a:cubicBezTo>
                  <a:pt x="38958" y="870148"/>
                  <a:pt x="0" y="831190"/>
                  <a:pt x="0" y="783133"/>
                </a:cubicBezTo>
                <a:lnTo>
                  <a:pt x="0" y="870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76" tIns="135976" rIns="135976" bIns="13597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900" kern="1200" dirty="0"/>
              <a:t>S-1070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="" xmlns:a16="http://schemas.microsoft.com/office/drawing/2014/main" id="{CF9255AE-ADA2-4D97-9E33-7F5CD5221040}"/>
              </a:ext>
            </a:extLst>
          </p:cNvPr>
          <p:cNvCxnSpPr/>
          <p:nvPr/>
        </p:nvCxnSpPr>
        <p:spPr>
          <a:xfrm>
            <a:off x="7384353" y="3100225"/>
            <a:ext cx="0" cy="15662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do 3">
            <a:extLst>
              <a:ext uri="{FF2B5EF4-FFF2-40B4-BE49-F238E27FC236}">
                <a16:creationId xmlns="" xmlns:a16="http://schemas.microsoft.com/office/drawing/2014/main" id="{58377E0C-022B-4571-A348-97894E6394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33498" y="1412774"/>
            <a:ext cx="2740970" cy="2035510"/>
          </a:xfrm>
          <a:prstGeom prst="bentConnector3">
            <a:avLst>
              <a:gd name="adj1" fmla="val 100429"/>
            </a:avLst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="" xmlns:a16="http://schemas.microsoft.com/office/drawing/2014/main" id="{CBF3536B-DA87-4100-A30E-63FF8F965483}"/>
              </a:ext>
            </a:extLst>
          </p:cNvPr>
          <p:cNvCxnSpPr/>
          <p:nvPr/>
        </p:nvCxnSpPr>
        <p:spPr>
          <a:xfrm>
            <a:off x="5486109" y="3861048"/>
            <a:ext cx="3915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85726A80-50D7-43FA-8502-40B1B61A2526}"/>
              </a:ext>
            </a:extLst>
          </p:cNvPr>
          <p:cNvCxnSpPr>
            <a:cxnSpLocks/>
          </p:cNvCxnSpPr>
          <p:nvPr/>
        </p:nvCxnSpPr>
        <p:spPr>
          <a:xfrm>
            <a:off x="5681893" y="3100225"/>
            <a:ext cx="0" cy="1566268"/>
          </a:xfrm>
          <a:prstGeom prst="line">
            <a:avLst/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que é o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eSocial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23392" y="2564903"/>
            <a:ext cx="10959008" cy="2520281"/>
          </a:xfrm>
        </p:spPr>
        <p:txBody>
          <a:bodyPr/>
          <a:lstStyle/>
          <a:p>
            <a:pPr algn="just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É um projeto do Governo Federal, de adesão obrigatória para todos os Entes Públicos Federados, que constitui a implantação de um sistema de escrituração digital das obrigações fiscais, previdenciárias e trabalhistas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623392" y="1196752"/>
            <a:ext cx="10585176" cy="42936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Benefícios – Entes Públicos</a:t>
            </a:r>
          </a:p>
          <a:p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S-2400 - Cadastro de Beneficiários – Entes Públicos – Início</a:t>
            </a:r>
            <a:endParaRPr lang="pt-BR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S-2405 - Cadastro de Beneficiários – Entes Públicos – Alteração</a:t>
            </a:r>
          </a:p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S-2410 - Cadastro de Benefícios – Entes Públicos – Início</a:t>
            </a:r>
          </a:p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S-2416 - Cadastro de Benefícios – Entes Públicos – Alteração</a:t>
            </a:r>
          </a:p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S-2418 – Cadastro de Benefícios – Entes Públicos - Reativação</a:t>
            </a:r>
          </a:p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S-2420 -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Cadastro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Benefícios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Entes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Públicos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Término</a:t>
            </a: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S-1207 - Benefícios – Entes Públicos – Folha de Pagamento</a:t>
            </a: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D61E6D-6D1F-4E88-A885-16504A4A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Quais benefícios devem ser informados?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E5B9B48-9FAD-481B-9810-F1DAFDAE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Todos os beneficiários dos Regimes Próprios de Previdência Social – RPPS;</a:t>
            </a:r>
          </a:p>
          <a:p>
            <a:r>
              <a:rPr lang="pt-BR" dirty="0"/>
              <a:t>Todos beneficiários do Regime Militar;</a:t>
            </a:r>
          </a:p>
          <a:p>
            <a:r>
              <a:rPr lang="pt-BR" dirty="0"/>
              <a:t>Os Parlamentares;</a:t>
            </a:r>
          </a:p>
          <a:p>
            <a:r>
              <a:rPr lang="pt-BR" dirty="0"/>
              <a:t>Os benefícios especiais, com ou sem vínculo previdenciário, que são mantidos pelo Tesouro do Município, Estado, Distrito Federal e União.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36D4D65-3462-463B-B047-7D149994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Estrutura de eventos </a:t>
            </a:r>
            <a:r>
              <a:rPr lang="pt-BR" dirty="0" err="1">
                <a:solidFill>
                  <a:schemeClr val="tx2"/>
                </a:solidFill>
              </a:rPr>
              <a:t>nÃo</a:t>
            </a:r>
            <a:r>
              <a:rPr lang="pt-BR" dirty="0">
                <a:solidFill>
                  <a:schemeClr val="tx2"/>
                </a:solidFill>
              </a:rPr>
              <a:t> Periódicos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="" xmlns:a16="http://schemas.microsoft.com/office/drawing/2014/main" id="{50CC32D1-38B8-4E48-83C6-CC46E7E6DCDE}"/>
              </a:ext>
            </a:extLst>
          </p:cNvPr>
          <p:cNvSpPr/>
          <p:nvPr/>
        </p:nvSpPr>
        <p:spPr>
          <a:xfrm>
            <a:off x="0" y="4690533"/>
            <a:ext cx="12192000" cy="1352550"/>
          </a:xfrm>
          <a:custGeom>
            <a:avLst/>
            <a:gdLst>
              <a:gd name="connsiteX0" fmla="*/ 0 w 12192000"/>
              <a:gd name="connsiteY0" fmla="*/ 135255 h 1352550"/>
              <a:gd name="connsiteX1" fmla="*/ 135255 w 12192000"/>
              <a:gd name="connsiteY1" fmla="*/ 0 h 1352550"/>
              <a:gd name="connsiteX2" fmla="*/ 12056745 w 12192000"/>
              <a:gd name="connsiteY2" fmla="*/ 0 h 1352550"/>
              <a:gd name="connsiteX3" fmla="*/ 12192000 w 12192000"/>
              <a:gd name="connsiteY3" fmla="*/ 135255 h 1352550"/>
              <a:gd name="connsiteX4" fmla="*/ 12192000 w 12192000"/>
              <a:gd name="connsiteY4" fmla="*/ 1217295 h 1352550"/>
              <a:gd name="connsiteX5" fmla="*/ 12056745 w 12192000"/>
              <a:gd name="connsiteY5" fmla="*/ 1352550 h 1352550"/>
              <a:gd name="connsiteX6" fmla="*/ 135255 w 12192000"/>
              <a:gd name="connsiteY6" fmla="*/ 1352550 h 1352550"/>
              <a:gd name="connsiteX7" fmla="*/ 0 w 12192000"/>
              <a:gd name="connsiteY7" fmla="*/ 1217295 h 1352550"/>
              <a:gd name="connsiteX8" fmla="*/ 0 w 12192000"/>
              <a:gd name="connsiteY8" fmla="*/ 135255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352550">
                <a:moveTo>
                  <a:pt x="0" y="135255"/>
                </a:moveTo>
                <a:cubicBezTo>
                  <a:pt x="0" y="60556"/>
                  <a:pt x="60556" y="0"/>
                  <a:pt x="135255" y="0"/>
                </a:cubicBezTo>
                <a:lnTo>
                  <a:pt x="12056745" y="0"/>
                </a:lnTo>
                <a:cubicBezTo>
                  <a:pt x="12131444" y="0"/>
                  <a:pt x="12192000" y="60556"/>
                  <a:pt x="12192000" y="135255"/>
                </a:cubicBezTo>
                <a:lnTo>
                  <a:pt x="12192000" y="1217295"/>
                </a:lnTo>
                <a:cubicBezTo>
                  <a:pt x="12192000" y="1291994"/>
                  <a:pt x="12131444" y="1352550"/>
                  <a:pt x="12056745" y="1352550"/>
                </a:cubicBezTo>
                <a:lnTo>
                  <a:pt x="135255" y="1352550"/>
                </a:lnTo>
                <a:cubicBezTo>
                  <a:pt x="60556" y="1352550"/>
                  <a:pt x="0" y="1291994"/>
                  <a:pt x="0" y="1217295"/>
                </a:cubicBezTo>
                <a:lnTo>
                  <a:pt x="0" y="13525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84480" rIns="8818880" bIns="28448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kern="1200" dirty="0"/>
              <a:t>Não Periódicos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="" xmlns:a16="http://schemas.microsoft.com/office/drawing/2014/main" id="{0B81CAED-A0FC-4FF4-B484-A9CB3170AF6B}"/>
              </a:ext>
            </a:extLst>
          </p:cNvPr>
          <p:cNvSpPr/>
          <p:nvPr/>
        </p:nvSpPr>
        <p:spPr>
          <a:xfrm>
            <a:off x="0" y="3112557"/>
            <a:ext cx="12192000" cy="1352550"/>
          </a:xfrm>
          <a:custGeom>
            <a:avLst/>
            <a:gdLst>
              <a:gd name="connsiteX0" fmla="*/ 0 w 12192000"/>
              <a:gd name="connsiteY0" fmla="*/ 135255 h 1352550"/>
              <a:gd name="connsiteX1" fmla="*/ 135255 w 12192000"/>
              <a:gd name="connsiteY1" fmla="*/ 0 h 1352550"/>
              <a:gd name="connsiteX2" fmla="*/ 12056745 w 12192000"/>
              <a:gd name="connsiteY2" fmla="*/ 0 h 1352550"/>
              <a:gd name="connsiteX3" fmla="*/ 12192000 w 12192000"/>
              <a:gd name="connsiteY3" fmla="*/ 135255 h 1352550"/>
              <a:gd name="connsiteX4" fmla="*/ 12192000 w 12192000"/>
              <a:gd name="connsiteY4" fmla="*/ 1217295 h 1352550"/>
              <a:gd name="connsiteX5" fmla="*/ 12056745 w 12192000"/>
              <a:gd name="connsiteY5" fmla="*/ 1352550 h 1352550"/>
              <a:gd name="connsiteX6" fmla="*/ 135255 w 12192000"/>
              <a:gd name="connsiteY6" fmla="*/ 1352550 h 1352550"/>
              <a:gd name="connsiteX7" fmla="*/ 0 w 12192000"/>
              <a:gd name="connsiteY7" fmla="*/ 1217295 h 1352550"/>
              <a:gd name="connsiteX8" fmla="*/ 0 w 12192000"/>
              <a:gd name="connsiteY8" fmla="*/ 135255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352550">
                <a:moveTo>
                  <a:pt x="0" y="135255"/>
                </a:moveTo>
                <a:cubicBezTo>
                  <a:pt x="0" y="60556"/>
                  <a:pt x="60556" y="0"/>
                  <a:pt x="135255" y="0"/>
                </a:cubicBezTo>
                <a:lnTo>
                  <a:pt x="12056745" y="0"/>
                </a:lnTo>
                <a:cubicBezTo>
                  <a:pt x="12131444" y="0"/>
                  <a:pt x="12192000" y="60556"/>
                  <a:pt x="12192000" y="135255"/>
                </a:cubicBezTo>
                <a:lnTo>
                  <a:pt x="12192000" y="1217295"/>
                </a:lnTo>
                <a:cubicBezTo>
                  <a:pt x="12192000" y="1291994"/>
                  <a:pt x="12131444" y="1352550"/>
                  <a:pt x="12056745" y="1352550"/>
                </a:cubicBezTo>
                <a:lnTo>
                  <a:pt x="135255" y="1352550"/>
                </a:lnTo>
                <a:cubicBezTo>
                  <a:pt x="60556" y="1352550"/>
                  <a:pt x="0" y="1291994"/>
                  <a:pt x="0" y="1217295"/>
                </a:cubicBezTo>
                <a:lnTo>
                  <a:pt x="0" y="13525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84480" rIns="8818880" bIns="28448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kern="1200" dirty="0"/>
              <a:t>Alteração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="" xmlns:a16="http://schemas.microsoft.com/office/drawing/2014/main" id="{4B2A7EBC-8697-4F33-8037-D2CD593A0902}"/>
              </a:ext>
            </a:extLst>
          </p:cNvPr>
          <p:cNvSpPr/>
          <p:nvPr/>
        </p:nvSpPr>
        <p:spPr>
          <a:xfrm>
            <a:off x="0" y="1534582"/>
            <a:ext cx="12192000" cy="1352550"/>
          </a:xfrm>
          <a:custGeom>
            <a:avLst/>
            <a:gdLst>
              <a:gd name="connsiteX0" fmla="*/ 0 w 12192000"/>
              <a:gd name="connsiteY0" fmla="*/ 135255 h 1352550"/>
              <a:gd name="connsiteX1" fmla="*/ 135255 w 12192000"/>
              <a:gd name="connsiteY1" fmla="*/ 0 h 1352550"/>
              <a:gd name="connsiteX2" fmla="*/ 12056745 w 12192000"/>
              <a:gd name="connsiteY2" fmla="*/ 0 h 1352550"/>
              <a:gd name="connsiteX3" fmla="*/ 12192000 w 12192000"/>
              <a:gd name="connsiteY3" fmla="*/ 135255 h 1352550"/>
              <a:gd name="connsiteX4" fmla="*/ 12192000 w 12192000"/>
              <a:gd name="connsiteY4" fmla="*/ 1217295 h 1352550"/>
              <a:gd name="connsiteX5" fmla="*/ 12056745 w 12192000"/>
              <a:gd name="connsiteY5" fmla="*/ 1352550 h 1352550"/>
              <a:gd name="connsiteX6" fmla="*/ 135255 w 12192000"/>
              <a:gd name="connsiteY6" fmla="*/ 1352550 h 1352550"/>
              <a:gd name="connsiteX7" fmla="*/ 0 w 12192000"/>
              <a:gd name="connsiteY7" fmla="*/ 1217295 h 1352550"/>
              <a:gd name="connsiteX8" fmla="*/ 0 w 12192000"/>
              <a:gd name="connsiteY8" fmla="*/ 135255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352550">
                <a:moveTo>
                  <a:pt x="0" y="135255"/>
                </a:moveTo>
                <a:cubicBezTo>
                  <a:pt x="0" y="60556"/>
                  <a:pt x="60556" y="0"/>
                  <a:pt x="135255" y="0"/>
                </a:cubicBezTo>
                <a:lnTo>
                  <a:pt x="12056745" y="0"/>
                </a:lnTo>
                <a:cubicBezTo>
                  <a:pt x="12131444" y="0"/>
                  <a:pt x="12192000" y="60556"/>
                  <a:pt x="12192000" y="135255"/>
                </a:cubicBezTo>
                <a:lnTo>
                  <a:pt x="12192000" y="1217295"/>
                </a:lnTo>
                <a:cubicBezTo>
                  <a:pt x="12192000" y="1291994"/>
                  <a:pt x="12131444" y="1352550"/>
                  <a:pt x="12056745" y="1352550"/>
                </a:cubicBezTo>
                <a:lnTo>
                  <a:pt x="135255" y="1352550"/>
                </a:lnTo>
                <a:cubicBezTo>
                  <a:pt x="60556" y="1352550"/>
                  <a:pt x="0" y="1291994"/>
                  <a:pt x="0" y="1217295"/>
                </a:cubicBezTo>
                <a:lnTo>
                  <a:pt x="0" y="13525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84480" rIns="8818880" bIns="28448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kern="1200" dirty="0"/>
              <a:t>Cadastro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="" xmlns:a16="http://schemas.microsoft.com/office/drawing/2014/main" id="{66C44573-EA65-48D7-96B8-2A535D1AEA28}"/>
              </a:ext>
            </a:extLst>
          </p:cNvPr>
          <p:cNvSpPr/>
          <p:nvPr/>
        </p:nvSpPr>
        <p:spPr>
          <a:xfrm>
            <a:off x="5858589" y="1647295"/>
            <a:ext cx="1690687" cy="1127125"/>
          </a:xfrm>
          <a:custGeom>
            <a:avLst/>
            <a:gdLst>
              <a:gd name="connsiteX0" fmla="*/ 0 w 1690687"/>
              <a:gd name="connsiteY0" fmla="*/ 112713 h 1127125"/>
              <a:gd name="connsiteX1" fmla="*/ 112713 w 1690687"/>
              <a:gd name="connsiteY1" fmla="*/ 0 h 1127125"/>
              <a:gd name="connsiteX2" fmla="*/ 1577975 w 1690687"/>
              <a:gd name="connsiteY2" fmla="*/ 0 h 1127125"/>
              <a:gd name="connsiteX3" fmla="*/ 1690688 w 1690687"/>
              <a:gd name="connsiteY3" fmla="*/ 112713 h 1127125"/>
              <a:gd name="connsiteX4" fmla="*/ 1690687 w 1690687"/>
              <a:gd name="connsiteY4" fmla="*/ 1014413 h 1127125"/>
              <a:gd name="connsiteX5" fmla="*/ 1577974 w 1690687"/>
              <a:gd name="connsiteY5" fmla="*/ 1127126 h 1127125"/>
              <a:gd name="connsiteX6" fmla="*/ 112713 w 1690687"/>
              <a:gd name="connsiteY6" fmla="*/ 1127125 h 1127125"/>
              <a:gd name="connsiteX7" fmla="*/ 0 w 1690687"/>
              <a:gd name="connsiteY7" fmla="*/ 1014412 h 1127125"/>
              <a:gd name="connsiteX8" fmla="*/ 0 w 1690687"/>
              <a:gd name="connsiteY8" fmla="*/ 112713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87" h="1127125">
                <a:moveTo>
                  <a:pt x="0" y="112713"/>
                </a:moveTo>
                <a:cubicBezTo>
                  <a:pt x="0" y="50463"/>
                  <a:pt x="50463" y="0"/>
                  <a:pt x="112713" y="0"/>
                </a:cubicBezTo>
                <a:lnTo>
                  <a:pt x="1577975" y="0"/>
                </a:lnTo>
                <a:cubicBezTo>
                  <a:pt x="1640225" y="0"/>
                  <a:pt x="1690688" y="50463"/>
                  <a:pt x="1690688" y="112713"/>
                </a:cubicBezTo>
                <a:cubicBezTo>
                  <a:pt x="1690688" y="413280"/>
                  <a:pt x="1690687" y="713846"/>
                  <a:pt x="1690687" y="1014413"/>
                </a:cubicBezTo>
                <a:cubicBezTo>
                  <a:pt x="1690687" y="1076663"/>
                  <a:pt x="1640224" y="1127126"/>
                  <a:pt x="1577974" y="1127126"/>
                </a:cubicBezTo>
                <a:lnTo>
                  <a:pt x="112713" y="1127125"/>
                </a:lnTo>
                <a:cubicBezTo>
                  <a:pt x="50463" y="1127125"/>
                  <a:pt x="0" y="1076662"/>
                  <a:pt x="0" y="1014412"/>
                </a:cubicBezTo>
                <a:lnTo>
                  <a:pt x="0" y="1127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82" tIns="173982" rIns="173982" bIns="17398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700" kern="1200" dirty="0"/>
              <a:t>S-2200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="" xmlns:a16="http://schemas.microsoft.com/office/drawing/2014/main" id="{F4E58B2A-B23E-4BA7-A541-E563366356F3}"/>
              </a:ext>
            </a:extLst>
          </p:cNvPr>
          <p:cNvSpPr/>
          <p:nvPr/>
        </p:nvSpPr>
        <p:spPr>
          <a:xfrm>
            <a:off x="5604986" y="2774420"/>
            <a:ext cx="1098946" cy="45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98946" y="0"/>
                </a:moveTo>
                <a:lnTo>
                  <a:pt x="1098946" y="225425"/>
                </a:lnTo>
                <a:lnTo>
                  <a:pt x="0" y="225425"/>
                </a:lnTo>
                <a:lnTo>
                  <a:pt x="0" y="4508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vre: Forma 9">
            <a:extLst>
              <a:ext uri="{FF2B5EF4-FFF2-40B4-BE49-F238E27FC236}">
                <a16:creationId xmlns="" xmlns:a16="http://schemas.microsoft.com/office/drawing/2014/main" id="{A0AC5C5B-339B-4E99-B3A6-067AB7D94629}"/>
              </a:ext>
            </a:extLst>
          </p:cNvPr>
          <p:cNvSpPr/>
          <p:nvPr/>
        </p:nvSpPr>
        <p:spPr>
          <a:xfrm>
            <a:off x="4759642" y="3225270"/>
            <a:ext cx="1690687" cy="1127125"/>
          </a:xfrm>
          <a:custGeom>
            <a:avLst/>
            <a:gdLst>
              <a:gd name="connsiteX0" fmla="*/ 0 w 1690687"/>
              <a:gd name="connsiteY0" fmla="*/ 112713 h 1127125"/>
              <a:gd name="connsiteX1" fmla="*/ 112713 w 1690687"/>
              <a:gd name="connsiteY1" fmla="*/ 0 h 1127125"/>
              <a:gd name="connsiteX2" fmla="*/ 1577975 w 1690687"/>
              <a:gd name="connsiteY2" fmla="*/ 0 h 1127125"/>
              <a:gd name="connsiteX3" fmla="*/ 1690688 w 1690687"/>
              <a:gd name="connsiteY3" fmla="*/ 112713 h 1127125"/>
              <a:gd name="connsiteX4" fmla="*/ 1690687 w 1690687"/>
              <a:gd name="connsiteY4" fmla="*/ 1014413 h 1127125"/>
              <a:gd name="connsiteX5" fmla="*/ 1577974 w 1690687"/>
              <a:gd name="connsiteY5" fmla="*/ 1127126 h 1127125"/>
              <a:gd name="connsiteX6" fmla="*/ 112713 w 1690687"/>
              <a:gd name="connsiteY6" fmla="*/ 1127125 h 1127125"/>
              <a:gd name="connsiteX7" fmla="*/ 0 w 1690687"/>
              <a:gd name="connsiteY7" fmla="*/ 1014412 h 1127125"/>
              <a:gd name="connsiteX8" fmla="*/ 0 w 1690687"/>
              <a:gd name="connsiteY8" fmla="*/ 112713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87" h="1127125">
                <a:moveTo>
                  <a:pt x="0" y="112713"/>
                </a:moveTo>
                <a:cubicBezTo>
                  <a:pt x="0" y="50463"/>
                  <a:pt x="50463" y="0"/>
                  <a:pt x="112713" y="0"/>
                </a:cubicBezTo>
                <a:lnTo>
                  <a:pt x="1577975" y="0"/>
                </a:lnTo>
                <a:cubicBezTo>
                  <a:pt x="1640225" y="0"/>
                  <a:pt x="1690688" y="50463"/>
                  <a:pt x="1690688" y="112713"/>
                </a:cubicBezTo>
                <a:cubicBezTo>
                  <a:pt x="1690688" y="413280"/>
                  <a:pt x="1690687" y="713846"/>
                  <a:pt x="1690687" y="1014413"/>
                </a:cubicBezTo>
                <a:cubicBezTo>
                  <a:pt x="1690687" y="1076663"/>
                  <a:pt x="1640224" y="1127126"/>
                  <a:pt x="1577974" y="1127126"/>
                </a:cubicBezTo>
                <a:lnTo>
                  <a:pt x="112713" y="1127125"/>
                </a:lnTo>
                <a:cubicBezTo>
                  <a:pt x="50463" y="1127125"/>
                  <a:pt x="0" y="1076662"/>
                  <a:pt x="0" y="1014412"/>
                </a:cubicBezTo>
                <a:lnTo>
                  <a:pt x="0" y="1127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82" tIns="173982" rIns="173982" bIns="17398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700" kern="1200" dirty="0"/>
              <a:t>S-2205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787D37C9-1BEC-4104-A531-2A21DBEF4EC8}"/>
              </a:ext>
            </a:extLst>
          </p:cNvPr>
          <p:cNvSpPr/>
          <p:nvPr/>
        </p:nvSpPr>
        <p:spPr>
          <a:xfrm>
            <a:off x="6703933" y="2774420"/>
            <a:ext cx="1098946" cy="45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425"/>
                </a:lnTo>
                <a:lnTo>
                  <a:pt x="1098946" y="225425"/>
                </a:lnTo>
                <a:lnTo>
                  <a:pt x="1098946" y="4508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: Forma 11">
            <a:extLst>
              <a:ext uri="{FF2B5EF4-FFF2-40B4-BE49-F238E27FC236}">
                <a16:creationId xmlns="" xmlns:a16="http://schemas.microsoft.com/office/drawing/2014/main" id="{FA9164B7-11EC-4D35-BEB2-5220AE942FAA}"/>
              </a:ext>
            </a:extLst>
          </p:cNvPr>
          <p:cNvSpPr/>
          <p:nvPr/>
        </p:nvSpPr>
        <p:spPr>
          <a:xfrm>
            <a:off x="6957536" y="3225270"/>
            <a:ext cx="1690687" cy="1127125"/>
          </a:xfrm>
          <a:custGeom>
            <a:avLst/>
            <a:gdLst>
              <a:gd name="connsiteX0" fmla="*/ 0 w 1690687"/>
              <a:gd name="connsiteY0" fmla="*/ 112713 h 1127125"/>
              <a:gd name="connsiteX1" fmla="*/ 112713 w 1690687"/>
              <a:gd name="connsiteY1" fmla="*/ 0 h 1127125"/>
              <a:gd name="connsiteX2" fmla="*/ 1577975 w 1690687"/>
              <a:gd name="connsiteY2" fmla="*/ 0 h 1127125"/>
              <a:gd name="connsiteX3" fmla="*/ 1690688 w 1690687"/>
              <a:gd name="connsiteY3" fmla="*/ 112713 h 1127125"/>
              <a:gd name="connsiteX4" fmla="*/ 1690687 w 1690687"/>
              <a:gd name="connsiteY4" fmla="*/ 1014413 h 1127125"/>
              <a:gd name="connsiteX5" fmla="*/ 1577974 w 1690687"/>
              <a:gd name="connsiteY5" fmla="*/ 1127126 h 1127125"/>
              <a:gd name="connsiteX6" fmla="*/ 112713 w 1690687"/>
              <a:gd name="connsiteY6" fmla="*/ 1127125 h 1127125"/>
              <a:gd name="connsiteX7" fmla="*/ 0 w 1690687"/>
              <a:gd name="connsiteY7" fmla="*/ 1014412 h 1127125"/>
              <a:gd name="connsiteX8" fmla="*/ 0 w 1690687"/>
              <a:gd name="connsiteY8" fmla="*/ 112713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87" h="1127125">
                <a:moveTo>
                  <a:pt x="0" y="112713"/>
                </a:moveTo>
                <a:cubicBezTo>
                  <a:pt x="0" y="50463"/>
                  <a:pt x="50463" y="0"/>
                  <a:pt x="112713" y="0"/>
                </a:cubicBezTo>
                <a:lnTo>
                  <a:pt x="1577975" y="0"/>
                </a:lnTo>
                <a:cubicBezTo>
                  <a:pt x="1640225" y="0"/>
                  <a:pt x="1690688" y="50463"/>
                  <a:pt x="1690688" y="112713"/>
                </a:cubicBezTo>
                <a:cubicBezTo>
                  <a:pt x="1690688" y="413280"/>
                  <a:pt x="1690687" y="713846"/>
                  <a:pt x="1690687" y="1014413"/>
                </a:cubicBezTo>
                <a:cubicBezTo>
                  <a:pt x="1690687" y="1076663"/>
                  <a:pt x="1640224" y="1127126"/>
                  <a:pt x="1577974" y="1127126"/>
                </a:cubicBezTo>
                <a:lnTo>
                  <a:pt x="112713" y="1127125"/>
                </a:lnTo>
                <a:cubicBezTo>
                  <a:pt x="50463" y="1127125"/>
                  <a:pt x="0" y="1076662"/>
                  <a:pt x="0" y="1014412"/>
                </a:cubicBezTo>
                <a:lnTo>
                  <a:pt x="0" y="1127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82" tIns="173982" rIns="173982" bIns="17398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700" kern="1200" dirty="0"/>
              <a:t>S-2206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="" xmlns:a16="http://schemas.microsoft.com/office/drawing/2014/main" id="{E01C8226-5522-4E11-83DB-67E5D78968E3}"/>
              </a:ext>
            </a:extLst>
          </p:cNvPr>
          <p:cNvSpPr/>
          <p:nvPr/>
        </p:nvSpPr>
        <p:spPr>
          <a:xfrm>
            <a:off x="4506039" y="4352395"/>
            <a:ext cx="3296840" cy="45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96840" y="0"/>
                </a:moveTo>
                <a:lnTo>
                  <a:pt x="3296840" y="225425"/>
                </a:lnTo>
                <a:lnTo>
                  <a:pt x="0" y="225425"/>
                </a:lnTo>
                <a:lnTo>
                  <a:pt x="0" y="45085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vre: Forma 13">
            <a:extLst>
              <a:ext uri="{FF2B5EF4-FFF2-40B4-BE49-F238E27FC236}">
                <a16:creationId xmlns="" xmlns:a16="http://schemas.microsoft.com/office/drawing/2014/main" id="{245192C6-6706-4F5F-B32A-A6DA7B937419}"/>
              </a:ext>
            </a:extLst>
          </p:cNvPr>
          <p:cNvSpPr/>
          <p:nvPr/>
        </p:nvSpPr>
        <p:spPr>
          <a:xfrm>
            <a:off x="3660695" y="4803245"/>
            <a:ext cx="1690687" cy="1127125"/>
          </a:xfrm>
          <a:custGeom>
            <a:avLst/>
            <a:gdLst>
              <a:gd name="connsiteX0" fmla="*/ 0 w 1690687"/>
              <a:gd name="connsiteY0" fmla="*/ 112713 h 1127125"/>
              <a:gd name="connsiteX1" fmla="*/ 112713 w 1690687"/>
              <a:gd name="connsiteY1" fmla="*/ 0 h 1127125"/>
              <a:gd name="connsiteX2" fmla="*/ 1577975 w 1690687"/>
              <a:gd name="connsiteY2" fmla="*/ 0 h 1127125"/>
              <a:gd name="connsiteX3" fmla="*/ 1690688 w 1690687"/>
              <a:gd name="connsiteY3" fmla="*/ 112713 h 1127125"/>
              <a:gd name="connsiteX4" fmla="*/ 1690687 w 1690687"/>
              <a:gd name="connsiteY4" fmla="*/ 1014413 h 1127125"/>
              <a:gd name="connsiteX5" fmla="*/ 1577974 w 1690687"/>
              <a:gd name="connsiteY5" fmla="*/ 1127126 h 1127125"/>
              <a:gd name="connsiteX6" fmla="*/ 112713 w 1690687"/>
              <a:gd name="connsiteY6" fmla="*/ 1127125 h 1127125"/>
              <a:gd name="connsiteX7" fmla="*/ 0 w 1690687"/>
              <a:gd name="connsiteY7" fmla="*/ 1014412 h 1127125"/>
              <a:gd name="connsiteX8" fmla="*/ 0 w 1690687"/>
              <a:gd name="connsiteY8" fmla="*/ 112713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87" h="1127125">
                <a:moveTo>
                  <a:pt x="0" y="112713"/>
                </a:moveTo>
                <a:cubicBezTo>
                  <a:pt x="0" y="50463"/>
                  <a:pt x="50463" y="0"/>
                  <a:pt x="112713" y="0"/>
                </a:cubicBezTo>
                <a:lnTo>
                  <a:pt x="1577975" y="0"/>
                </a:lnTo>
                <a:cubicBezTo>
                  <a:pt x="1640225" y="0"/>
                  <a:pt x="1690688" y="50463"/>
                  <a:pt x="1690688" y="112713"/>
                </a:cubicBezTo>
                <a:cubicBezTo>
                  <a:pt x="1690688" y="413280"/>
                  <a:pt x="1690687" y="713846"/>
                  <a:pt x="1690687" y="1014413"/>
                </a:cubicBezTo>
                <a:cubicBezTo>
                  <a:pt x="1690687" y="1076663"/>
                  <a:pt x="1640224" y="1127126"/>
                  <a:pt x="1577974" y="1127126"/>
                </a:cubicBezTo>
                <a:lnTo>
                  <a:pt x="112713" y="1127125"/>
                </a:lnTo>
                <a:cubicBezTo>
                  <a:pt x="50463" y="1127125"/>
                  <a:pt x="0" y="1076662"/>
                  <a:pt x="0" y="1014412"/>
                </a:cubicBezTo>
                <a:lnTo>
                  <a:pt x="0" y="1127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82" tIns="173982" rIns="173982" bIns="17398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700" kern="1200" dirty="0"/>
              <a:t>S-2230</a:t>
            </a:r>
          </a:p>
        </p:txBody>
      </p:sp>
      <p:sp>
        <p:nvSpPr>
          <p:cNvPr id="15" name="Forma Livre: Forma 14">
            <a:extLst>
              <a:ext uri="{FF2B5EF4-FFF2-40B4-BE49-F238E27FC236}">
                <a16:creationId xmlns="" xmlns:a16="http://schemas.microsoft.com/office/drawing/2014/main" id="{A5871D02-6EF0-44C6-8B30-0E357705C80A}"/>
              </a:ext>
            </a:extLst>
          </p:cNvPr>
          <p:cNvSpPr/>
          <p:nvPr/>
        </p:nvSpPr>
        <p:spPr>
          <a:xfrm>
            <a:off x="6703933" y="4352395"/>
            <a:ext cx="1098946" cy="45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98946" y="0"/>
                </a:moveTo>
                <a:lnTo>
                  <a:pt x="1098946" y="225425"/>
                </a:lnTo>
                <a:lnTo>
                  <a:pt x="0" y="225425"/>
                </a:lnTo>
                <a:lnTo>
                  <a:pt x="0" y="45085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7F975F4A-1A18-4EF9-AF61-700F52785DFF}"/>
              </a:ext>
            </a:extLst>
          </p:cNvPr>
          <p:cNvSpPr/>
          <p:nvPr/>
        </p:nvSpPr>
        <p:spPr>
          <a:xfrm>
            <a:off x="5858589" y="4803245"/>
            <a:ext cx="1690687" cy="1127125"/>
          </a:xfrm>
          <a:custGeom>
            <a:avLst/>
            <a:gdLst>
              <a:gd name="connsiteX0" fmla="*/ 0 w 1690687"/>
              <a:gd name="connsiteY0" fmla="*/ 112713 h 1127125"/>
              <a:gd name="connsiteX1" fmla="*/ 112713 w 1690687"/>
              <a:gd name="connsiteY1" fmla="*/ 0 h 1127125"/>
              <a:gd name="connsiteX2" fmla="*/ 1577975 w 1690687"/>
              <a:gd name="connsiteY2" fmla="*/ 0 h 1127125"/>
              <a:gd name="connsiteX3" fmla="*/ 1690688 w 1690687"/>
              <a:gd name="connsiteY3" fmla="*/ 112713 h 1127125"/>
              <a:gd name="connsiteX4" fmla="*/ 1690687 w 1690687"/>
              <a:gd name="connsiteY4" fmla="*/ 1014413 h 1127125"/>
              <a:gd name="connsiteX5" fmla="*/ 1577974 w 1690687"/>
              <a:gd name="connsiteY5" fmla="*/ 1127126 h 1127125"/>
              <a:gd name="connsiteX6" fmla="*/ 112713 w 1690687"/>
              <a:gd name="connsiteY6" fmla="*/ 1127125 h 1127125"/>
              <a:gd name="connsiteX7" fmla="*/ 0 w 1690687"/>
              <a:gd name="connsiteY7" fmla="*/ 1014412 h 1127125"/>
              <a:gd name="connsiteX8" fmla="*/ 0 w 1690687"/>
              <a:gd name="connsiteY8" fmla="*/ 112713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87" h="1127125">
                <a:moveTo>
                  <a:pt x="0" y="112713"/>
                </a:moveTo>
                <a:cubicBezTo>
                  <a:pt x="0" y="50463"/>
                  <a:pt x="50463" y="0"/>
                  <a:pt x="112713" y="0"/>
                </a:cubicBezTo>
                <a:lnTo>
                  <a:pt x="1577975" y="0"/>
                </a:lnTo>
                <a:cubicBezTo>
                  <a:pt x="1640225" y="0"/>
                  <a:pt x="1690688" y="50463"/>
                  <a:pt x="1690688" y="112713"/>
                </a:cubicBezTo>
                <a:cubicBezTo>
                  <a:pt x="1690688" y="413280"/>
                  <a:pt x="1690687" y="713846"/>
                  <a:pt x="1690687" y="1014413"/>
                </a:cubicBezTo>
                <a:cubicBezTo>
                  <a:pt x="1690687" y="1076663"/>
                  <a:pt x="1640224" y="1127126"/>
                  <a:pt x="1577974" y="1127126"/>
                </a:cubicBezTo>
                <a:lnTo>
                  <a:pt x="112713" y="1127125"/>
                </a:lnTo>
                <a:cubicBezTo>
                  <a:pt x="50463" y="1127125"/>
                  <a:pt x="0" y="1076662"/>
                  <a:pt x="0" y="1014412"/>
                </a:cubicBezTo>
                <a:lnTo>
                  <a:pt x="0" y="1127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82" tIns="173982" rIns="173982" bIns="17398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700" kern="1200" dirty="0"/>
              <a:t>S-2231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="" xmlns:a16="http://schemas.microsoft.com/office/drawing/2014/main" id="{CC8001F8-CCF5-4A23-B2BC-551AF514A76F}"/>
              </a:ext>
            </a:extLst>
          </p:cNvPr>
          <p:cNvSpPr/>
          <p:nvPr/>
        </p:nvSpPr>
        <p:spPr>
          <a:xfrm>
            <a:off x="7802880" y="4352395"/>
            <a:ext cx="1098946" cy="45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425"/>
                </a:lnTo>
                <a:lnTo>
                  <a:pt x="1098946" y="225425"/>
                </a:lnTo>
                <a:lnTo>
                  <a:pt x="1098946" y="45085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DD2D496F-333C-43DF-B420-7354842337FD}"/>
              </a:ext>
            </a:extLst>
          </p:cNvPr>
          <p:cNvSpPr/>
          <p:nvPr/>
        </p:nvSpPr>
        <p:spPr>
          <a:xfrm>
            <a:off x="8056483" y="4803245"/>
            <a:ext cx="1690687" cy="1127125"/>
          </a:xfrm>
          <a:custGeom>
            <a:avLst/>
            <a:gdLst>
              <a:gd name="connsiteX0" fmla="*/ 0 w 1690687"/>
              <a:gd name="connsiteY0" fmla="*/ 112713 h 1127125"/>
              <a:gd name="connsiteX1" fmla="*/ 112713 w 1690687"/>
              <a:gd name="connsiteY1" fmla="*/ 0 h 1127125"/>
              <a:gd name="connsiteX2" fmla="*/ 1577975 w 1690687"/>
              <a:gd name="connsiteY2" fmla="*/ 0 h 1127125"/>
              <a:gd name="connsiteX3" fmla="*/ 1690688 w 1690687"/>
              <a:gd name="connsiteY3" fmla="*/ 112713 h 1127125"/>
              <a:gd name="connsiteX4" fmla="*/ 1690687 w 1690687"/>
              <a:gd name="connsiteY4" fmla="*/ 1014413 h 1127125"/>
              <a:gd name="connsiteX5" fmla="*/ 1577974 w 1690687"/>
              <a:gd name="connsiteY5" fmla="*/ 1127126 h 1127125"/>
              <a:gd name="connsiteX6" fmla="*/ 112713 w 1690687"/>
              <a:gd name="connsiteY6" fmla="*/ 1127125 h 1127125"/>
              <a:gd name="connsiteX7" fmla="*/ 0 w 1690687"/>
              <a:gd name="connsiteY7" fmla="*/ 1014412 h 1127125"/>
              <a:gd name="connsiteX8" fmla="*/ 0 w 1690687"/>
              <a:gd name="connsiteY8" fmla="*/ 112713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87" h="1127125">
                <a:moveTo>
                  <a:pt x="0" y="112713"/>
                </a:moveTo>
                <a:cubicBezTo>
                  <a:pt x="0" y="50463"/>
                  <a:pt x="50463" y="0"/>
                  <a:pt x="112713" y="0"/>
                </a:cubicBezTo>
                <a:lnTo>
                  <a:pt x="1577975" y="0"/>
                </a:lnTo>
                <a:cubicBezTo>
                  <a:pt x="1640225" y="0"/>
                  <a:pt x="1690688" y="50463"/>
                  <a:pt x="1690688" y="112713"/>
                </a:cubicBezTo>
                <a:cubicBezTo>
                  <a:pt x="1690688" y="413280"/>
                  <a:pt x="1690687" y="713846"/>
                  <a:pt x="1690687" y="1014413"/>
                </a:cubicBezTo>
                <a:cubicBezTo>
                  <a:pt x="1690687" y="1076663"/>
                  <a:pt x="1640224" y="1127126"/>
                  <a:pt x="1577974" y="1127126"/>
                </a:cubicBezTo>
                <a:lnTo>
                  <a:pt x="112713" y="1127125"/>
                </a:lnTo>
                <a:cubicBezTo>
                  <a:pt x="50463" y="1127125"/>
                  <a:pt x="0" y="1076662"/>
                  <a:pt x="0" y="1014412"/>
                </a:cubicBezTo>
                <a:lnTo>
                  <a:pt x="0" y="1127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82" tIns="173982" rIns="173982" bIns="17398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700" kern="1200" dirty="0"/>
              <a:t>S-2298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="" xmlns:a16="http://schemas.microsoft.com/office/drawing/2014/main" id="{38A07843-25DD-472B-BA4A-EA5E0BBD0F35}"/>
              </a:ext>
            </a:extLst>
          </p:cNvPr>
          <p:cNvSpPr/>
          <p:nvPr/>
        </p:nvSpPr>
        <p:spPr>
          <a:xfrm>
            <a:off x="7802880" y="4352395"/>
            <a:ext cx="3296840" cy="4508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425"/>
                </a:lnTo>
                <a:lnTo>
                  <a:pt x="3296840" y="225425"/>
                </a:lnTo>
                <a:lnTo>
                  <a:pt x="3296840" y="45085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vre: Forma 19">
            <a:extLst>
              <a:ext uri="{FF2B5EF4-FFF2-40B4-BE49-F238E27FC236}">
                <a16:creationId xmlns="" xmlns:a16="http://schemas.microsoft.com/office/drawing/2014/main" id="{CFF1B45B-BEF9-461B-9841-CF331C6B9F59}"/>
              </a:ext>
            </a:extLst>
          </p:cNvPr>
          <p:cNvSpPr/>
          <p:nvPr/>
        </p:nvSpPr>
        <p:spPr>
          <a:xfrm>
            <a:off x="10254376" y="4803245"/>
            <a:ext cx="1690687" cy="1127125"/>
          </a:xfrm>
          <a:custGeom>
            <a:avLst/>
            <a:gdLst>
              <a:gd name="connsiteX0" fmla="*/ 0 w 1690687"/>
              <a:gd name="connsiteY0" fmla="*/ 112713 h 1127125"/>
              <a:gd name="connsiteX1" fmla="*/ 112713 w 1690687"/>
              <a:gd name="connsiteY1" fmla="*/ 0 h 1127125"/>
              <a:gd name="connsiteX2" fmla="*/ 1577975 w 1690687"/>
              <a:gd name="connsiteY2" fmla="*/ 0 h 1127125"/>
              <a:gd name="connsiteX3" fmla="*/ 1690688 w 1690687"/>
              <a:gd name="connsiteY3" fmla="*/ 112713 h 1127125"/>
              <a:gd name="connsiteX4" fmla="*/ 1690687 w 1690687"/>
              <a:gd name="connsiteY4" fmla="*/ 1014413 h 1127125"/>
              <a:gd name="connsiteX5" fmla="*/ 1577974 w 1690687"/>
              <a:gd name="connsiteY5" fmla="*/ 1127126 h 1127125"/>
              <a:gd name="connsiteX6" fmla="*/ 112713 w 1690687"/>
              <a:gd name="connsiteY6" fmla="*/ 1127125 h 1127125"/>
              <a:gd name="connsiteX7" fmla="*/ 0 w 1690687"/>
              <a:gd name="connsiteY7" fmla="*/ 1014412 h 1127125"/>
              <a:gd name="connsiteX8" fmla="*/ 0 w 1690687"/>
              <a:gd name="connsiteY8" fmla="*/ 112713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687" h="1127125">
                <a:moveTo>
                  <a:pt x="0" y="112713"/>
                </a:moveTo>
                <a:cubicBezTo>
                  <a:pt x="0" y="50463"/>
                  <a:pt x="50463" y="0"/>
                  <a:pt x="112713" y="0"/>
                </a:cubicBezTo>
                <a:lnTo>
                  <a:pt x="1577975" y="0"/>
                </a:lnTo>
                <a:cubicBezTo>
                  <a:pt x="1640225" y="0"/>
                  <a:pt x="1690688" y="50463"/>
                  <a:pt x="1690688" y="112713"/>
                </a:cubicBezTo>
                <a:cubicBezTo>
                  <a:pt x="1690688" y="413280"/>
                  <a:pt x="1690687" y="713846"/>
                  <a:pt x="1690687" y="1014413"/>
                </a:cubicBezTo>
                <a:cubicBezTo>
                  <a:pt x="1690687" y="1076663"/>
                  <a:pt x="1640224" y="1127126"/>
                  <a:pt x="1577974" y="1127126"/>
                </a:cubicBezTo>
                <a:lnTo>
                  <a:pt x="112713" y="1127125"/>
                </a:lnTo>
                <a:cubicBezTo>
                  <a:pt x="50463" y="1127125"/>
                  <a:pt x="0" y="1076662"/>
                  <a:pt x="0" y="1014412"/>
                </a:cubicBezTo>
                <a:lnTo>
                  <a:pt x="0" y="1127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82" tIns="173982" rIns="173982" bIns="173982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700" kern="1200" dirty="0"/>
              <a:t>S-2299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="" xmlns:a16="http://schemas.microsoft.com/office/drawing/2014/main" id="{6F4613DC-916C-4D73-949A-D900BA4A48E7}"/>
              </a:ext>
            </a:extLst>
          </p:cNvPr>
          <p:cNvCxnSpPr>
            <a:cxnSpLocks/>
          </p:cNvCxnSpPr>
          <p:nvPr/>
        </p:nvCxnSpPr>
        <p:spPr>
          <a:xfrm>
            <a:off x="7802879" y="2996952"/>
            <a:ext cx="1605489" cy="0"/>
          </a:xfrm>
          <a:prstGeom prst="line">
            <a:avLst/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="" xmlns:a16="http://schemas.microsoft.com/office/drawing/2014/main" id="{CAFA1498-FC8F-4AA5-ACFA-A0FDCF7AF984}"/>
              </a:ext>
            </a:extLst>
          </p:cNvPr>
          <p:cNvCxnSpPr>
            <a:cxnSpLocks/>
          </p:cNvCxnSpPr>
          <p:nvPr/>
        </p:nvCxnSpPr>
        <p:spPr>
          <a:xfrm>
            <a:off x="9408368" y="2996952"/>
            <a:ext cx="0" cy="1584176"/>
          </a:xfrm>
          <a:prstGeom prst="line">
            <a:avLst/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rma Livre: Forma 4">
            <a:extLst>
              <a:ext uri="{FF2B5EF4-FFF2-40B4-BE49-F238E27FC236}">
                <a16:creationId xmlns="" xmlns:a16="http://schemas.microsoft.com/office/drawing/2014/main" id="{84F23038-9B1B-4CDF-A587-9D77FE6C6DE6}"/>
              </a:ext>
            </a:extLst>
          </p:cNvPr>
          <p:cNvSpPr/>
          <p:nvPr/>
        </p:nvSpPr>
        <p:spPr>
          <a:xfrm>
            <a:off x="0" y="5117052"/>
            <a:ext cx="12192000" cy="1739963"/>
          </a:xfrm>
          <a:custGeom>
            <a:avLst/>
            <a:gdLst>
              <a:gd name="connsiteX0" fmla="*/ 0 w 12192000"/>
              <a:gd name="connsiteY0" fmla="*/ 173996 h 1739963"/>
              <a:gd name="connsiteX1" fmla="*/ 173996 w 12192000"/>
              <a:gd name="connsiteY1" fmla="*/ 0 h 1739963"/>
              <a:gd name="connsiteX2" fmla="*/ 12018004 w 12192000"/>
              <a:gd name="connsiteY2" fmla="*/ 0 h 1739963"/>
              <a:gd name="connsiteX3" fmla="*/ 12192000 w 12192000"/>
              <a:gd name="connsiteY3" fmla="*/ 173996 h 1739963"/>
              <a:gd name="connsiteX4" fmla="*/ 12192000 w 12192000"/>
              <a:gd name="connsiteY4" fmla="*/ 1565967 h 1739963"/>
              <a:gd name="connsiteX5" fmla="*/ 12018004 w 12192000"/>
              <a:gd name="connsiteY5" fmla="*/ 1739963 h 1739963"/>
              <a:gd name="connsiteX6" fmla="*/ 173996 w 12192000"/>
              <a:gd name="connsiteY6" fmla="*/ 1739963 h 1739963"/>
              <a:gd name="connsiteX7" fmla="*/ 0 w 12192000"/>
              <a:gd name="connsiteY7" fmla="*/ 1565967 h 1739963"/>
              <a:gd name="connsiteX8" fmla="*/ 0 w 12192000"/>
              <a:gd name="connsiteY8" fmla="*/ 173996 h 173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739963">
                <a:moveTo>
                  <a:pt x="0" y="173996"/>
                </a:moveTo>
                <a:cubicBezTo>
                  <a:pt x="0" y="77901"/>
                  <a:pt x="77901" y="0"/>
                  <a:pt x="173996" y="0"/>
                </a:cubicBezTo>
                <a:lnTo>
                  <a:pt x="12018004" y="0"/>
                </a:lnTo>
                <a:cubicBezTo>
                  <a:pt x="12114099" y="0"/>
                  <a:pt x="12192000" y="77901"/>
                  <a:pt x="12192000" y="173996"/>
                </a:cubicBezTo>
                <a:lnTo>
                  <a:pt x="12192000" y="1565967"/>
                </a:lnTo>
                <a:cubicBezTo>
                  <a:pt x="12192000" y="1662062"/>
                  <a:pt x="12114099" y="1739963"/>
                  <a:pt x="12018004" y="1739963"/>
                </a:cubicBezTo>
                <a:lnTo>
                  <a:pt x="173996" y="1739963"/>
                </a:lnTo>
                <a:cubicBezTo>
                  <a:pt x="77901" y="1739963"/>
                  <a:pt x="0" y="1662062"/>
                  <a:pt x="0" y="1565967"/>
                </a:cubicBezTo>
                <a:lnTo>
                  <a:pt x="0" y="173996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8825992" bIns="29159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100" kern="1200" dirty="0"/>
              <a:t>Não Periódicos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="" xmlns:a16="http://schemas.microsoft.com/office/drawing/2014/main" id="{73F0BC5C-C6D5-4702-BD53-A4E347967083}"/>
              </a:ext>
            </a:extLst>
          </p:cNvPr>
          <p:cNvSpPr/>
          <p:nvPr/>
        </p:nvSpPr>
        <p:spPr>
          <a:xfrm>
            <a:off x="0" y="3085386"/>
            <a:ext cx="12192000" cy="1739963"/>
          </a:xfrm>
          <a:custGeom>
            <a:avLst/>
            <a:gdLst>
              <a:gd name="connsiteX0" fmla="*/ 0 w 12192000"/>
              <a:gd name="connsiteY0" fmla="*/ 173996 h 1739963"/>
              <a:gd name="connsiteX1" fmla="*/ 173996 w 12192000"/>
              <a:gd name="connsiteY1" fmla="*/ 0 h 1739963"/>
              <a:gd name="connsiteX2" fmla="*/ 12018004 w 12192000"/>
              <a:gd name="connsiteY2" fmla="*/ 0 h 1739963"/>
              <a:gd name="connsiteX3" fmla="*/ 12192000 w 12192000"/>
              <a:gd name="connsiteY3" fmla="*/ 173996 h 1739963"/>
              <a:gd name="connsiteX4" fmla="*/ 12192000 w 12192000"/>
              <a:gd name="connsiteY4" fmla="*/ 1565967 h 1739963"/>
              <a:gd name="connsiteX5" fmla="*/ 12018004 w 12192000"/>
              <a:gd name="connsiteY5" fmla="*/ 1739963 h 1739963"/>
              <a:gd name="connsiteX6" fmla="*/ 173996 w 12192000"/>
              <a:gd name="connsiteY6" fmla="*/ 1739963 h 1739963"/>
              <a:gd name="connsiteX7" fmla="*/ 0 w 12192000"/>
              <a:gd name="connsiteY7" fmla="*/ 1565967 h 1739963"/>
              <a:gd name="connsiteX8" fmla="*/ 0 w 12192000"/>
              <a:gd name="connsiteY8" fmla="*/ 173996 h 173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739963">
                <a:moveTo>
                  <a:pt x="0" y="173996"/>
                </a:moveTo>
                <a:cubicBezTo>
                  <a:pt x="0" y="77901"/>
                  <a:pt x="77901" y="0"/>
                  <a:pt x="173996" y="0"/>
                </a:cubicBezTo>
                <a:lnTo>
                  <a:pt x="12018004" y="0"/>
                </a:lnTo>
                <a:cubicBezTo>
                  <a:pt x="12114099" y="0"/>
                  <a:pt x="12192000" y="77901"/>
                  <a:pt x="12192000" y="173996"/>
                </a:cubicBezTo>
                <a:lnTo>
                  <a:pt x="12192000" y="1565967"/>
                </a:lnTo>
                <a:cubicBezTo>
                  <a:pt x="12192000" y="1662062"/>
                  <a:pt x="12114099" y="1739963"/>
                  <a:pt x="12018004" y="1739963"/>
                </a:cubicBezTo>
                <a:lnTo>
                  <a:pt x="173996" y="1739963"/>
                </a:lnTo>
                <a:cubicBezTo>
                  <a:pt x="77901" y="1739963"/>
                  <a:pt x="0" y="1662062"/>
                  <a:pt x="0" y="1565967"/>
                </a:cubicBezTo>
                <a:lnTo>
                  <a:pt x="0" y="173996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8825992" bIns="29159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100" kern="1200" dirty="0"/>
              <a:t>Alteração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="" xmlns:a16="http://schemas.microsoft.com/office/drawing/2014/main" id="{4FA51EA7-2955-4F94-ABFD-7E26EBCA0E03}"/>
              </a:ext>
            </a:extLst>
          </p:cNvPr>
          <p:cNvSpPr/>
          <p:nvPr/>
        </p:nvSpPr>
        <p:spPr>
          <a:xfrm>
            <a:off x="0" y="1053719"/>
            <a:ext cx="12192000" cy="1739963"/>
          </a:xfrm>
          <a:custGeom>
            <a:avLst/>
            <a:gdLst>
              <a:gd name="connsiteX0" fmla="*/ 0 w 12192000"/>
              <a:gd name="connsiteY0" fmla="*/ 173996 h 1739963"/>
              <a:gd name="connsiteX1" fmla="*/ 173996 w 12192000"/>
              <a:gd name="connsiteY1" fmla="*/ 0 h 1739963"/>
              <a:gd name="connsiteX2" fmla="*/ 12018004 w 12192000"/>
              <a:gd name="connsiteY2" fmla="*/ 0 h 1739963"/>
              <a:gd name="connsiteX3" fmla="*/ 12192000 w 12192000"/>
              <a:gd name="connsiteY3" fmla="*/ 173996 h 1739963"/>
              <a:gd name="connsiteX4" fmla="*/ 12192000 w 12192000"/>
              <a:gd name="connsiteY4" fmla="*/ 1565967 h 1739963"/>
              <a:gd name="connsiteX5" fmla="*/ 12018004 w 12192000"/>
              <a:gd name="connsiteY5" fmla="*/ 1739963 h 1739963"/>
              <a:gd name="connsiteX6" fmla="*/ 173996 w 12192000"/>
              <a:gd name="connsiteY6" fmla="*/ 1739963 h 1739963"/>
              <a:gd name="connsiteX7" fmla="*/ 0 w 12192000"/>
              <a:gd name="connsiteY7" fmla="*/ 1565967 h 1739963"/>
              <a:gd name="connsiteX8" fmla="*/ 0 w 12192000"/>
              <a:gd name="connsiteY8" fmla="*/ 173996 h 173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739963">
                <a:moveTo>
                  <a:pt x="0" y="173996"/>
                </a:moveTo>
                <a:cubicBezTo>
                  <a:pt x="0" y="77901"/>
                  <a:pt x="77901" y="0"/>
                  <a:pt x="173996" y="0"/>
                </a:cubicBezTo>
                <a:lnTo>
                  <a:pt x="12018004" y="0"/>
                </a:lnTo>
                <a:cubicBezTo>
                  <a:pt x="12114099" y="0"/>
                  <a:pt x="12192000" y="77901"/>
                  <a:pt x="12192000" y="173996"/>
                </a:cubicBezTo>
                <a:lnTo>
                  <a:pt x="12192000" y="1565967"/>
                </a:lnTo>
                <a:cubicBezTo>
                  <a:pt x="12192000" y="1662062"/>
                  <a:pt x="12114099" y="1739963"/>
                  <a:pt x="12018004" y="1739963"/>
                </a:cubicBezTo>
                <a:lnTo>
                  <a:pt x="173996" y="1739963"/>
                </a:lnTo>
                <a:cubicBezTo>
                  <a:pt x="77901" y="1739963"/>
                  <a:pt x="0" y="1662062"/>
                  <a:pt x="0" y="1565967"/>
                </a:cubicBezTo>
                <a:lnTo>
                  <a:pt x="0" y="173996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592" tIns="291592" rIns="8825992" bIns="29159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100" kern="1200" dirty="0"/>
              <a:t>Cadastro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="" xmlns:a16="http://schemas.microsoft.com/office/drawing/2014/main" id="{DC125764-1908-421A-95DB-BCE36A94ADCB}"/>
              </a:ext>
            </a:extLst>
          </p:cNvPr>
          <p:cNvSpPr/>
          <p:nvPr/>
        </p:nvSpPr>
        <p:spPr>
          <a:xfrm>
            <a:off x="5997966" y="1199571"/>
            <a:ext cx="2187773" cy="1458515"/>
          </a:xfrm>
          <a:custGeom>
            <a:avLst/>
            <a:gdLst>
              <a:gd name="connsiteX0" fmla="*/ 0 w 2187773"/>
              <a:gd name="connsiteY0" fmla="*/ 145852 h 1458515"/>
              <a:gd name="connsiteX1" fmla="*/ 145852 w 2187773"/>
              <a:gd name="connsiteY1" fmla="*/ 0 h 1458515"/>
              <a:gd name="connsiteX2" fmla="*/ 2041922 w 2187773"/>
              <a:gd name="connsiteY2" fmla="*/ 0 h 1458515"/>
              <a:gd name="connsiteX3" fmla="*/ 2187774 w 2187773"/>
              <a:gd name="connsiteY3" fmla="*/ 145852 h 1458515"/>
              <a:gd name="connsiteX4" fmla="*/ 2187773 w 2187773"/>
              <a:gd name="connsiteY4" fmla="*/ 1312664 h 1458515"/>
              <a:gd name="connsiteX5" fmla="*/ 2041921 w 2187773"/>
              <a:gd name="connsiteY5" fmla="*/ 1458516 h 1458515"/>
              <a:gd name="connsiteX6" fmla="*/ 145852 w 2187773"/>
              <a:gd name="connsiteY6" fmla="*/ 1458515 h 1458515"/>
              <a:gd name="connsiteX7" fmla="*/ 0 w 2187773"/>
              <a:gd name="connsiteY7" fmla="*/ 1312663 h 1458515"/>
              <a:gd name="connsiteX8" fmla="*/ 0 w 2187773"/>
              <a:gd name="connsiteY8" fmla="*/ 145852 h 14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7773" h="1458515">
                <a:moveTo>
                  <a:pt x="0" y="145852"/>
                </a:moveTo>
                <a:cubicBezTo>
                  <a:pt x="0" y="65300"/>
                  <a:pt x="65300" y="0"/>
                  <a:pt x="145852" y="0"/>
                </a:cubicBezTo>
                <a:lnTo>
                  <a:pt x="2041922" y="0"/>
                </a:lnTo>
                <a:cubicBezTo>
                  <a:pt x="2122474" y="0"/>
                  <a:pt x="2187774" y="65300"/>
                  <a:pt x="2187774" y="145852"/>
                </a:cubicBezTo>
                <a:cubicBezTo>
                  <a:pt x="2187774" y="534789"/>
                  <a:pt x="2187773" y="923727"/>
                  <a:pt x="2187773" y="1312664"/>
                </a:cubicBezTo>
                <a:cubicBezTo>
                  <a:pt x="2187773" y="1393216"/>
                  <a:pt x="2122473" y="1458516"/>
                  <a:pt x="2041921" y="1458516"/>
                </a:cubicBezTo>
                <a:lnTo>
                  <a:pt x="145852" y="1458515"/>
                </a:lnTo>
                <a:cubicBezTo>
                  <a:pt x="65300" y="1458515"/>
                  <a:pt x="0" y="1393215"/>
                  <a:pt x="0" y="1312663"/>
                </a:cubicBezTo>
                <a:lnTo>
                  <a:pt x="0" y="145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98" tIns="225598" rIns="225598" bIns="225598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800" kern="1200" dirty="0"/>
              <a:t>S-2300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="" xmlns:a16="http://schemas.microsoft.com/office/drawing/2014/main" id="{BD6AB07D-D2C2-4E62-8486-45D1CFF871B1}"/>
              </a:ext>
            </a:extLst>
          </p:cNvPr>
          <p:cNvSpPr/>
          <p:nvPr/>
        </p:nvSpPr>
        <p:spPr>
          <a:xfrm>
            <a:off x="5669800" y="2658086"/>
            <a:ext cx="1422052" cy="583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22052" y="0"/>
                </a:moveTo>
                <a:lnTo>
                  <a:pt x="1422052" y="291703"/>
                </a:lnTo>
                <a:lnTo>
                  <a:pt x="0" y="291703"/>
                </a:lnTo>
                <a:lnTo>
                  <a:pt x="0" y="58340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vre: Forma 9">
            <a:extLst>
              <a:ext uri="{FF2B5EF4-FFF2-40B4-BE49-F238E27FC236}">
                <a16:creationId xmlns="" xmlns:a16="http://schemas.microsoft.com/office/drawing/2014/main" id="{2173273D-6B83-471A-A9F2-6644580BB9D9}"/>
              </a:ext>
            </a:extLst>
          </p:cNvPr>
          <p:cNvSpPr/>
          <p:nvPr/>
        </p:nvSpPr>
        <p:spPr>
          <a:xfrm>
            <a:off x="4575914" y="3241492"/>
            <a:ext cx="2187773" cy="1458515"/>
          </a:xfrm>
          <a:custGeom>
            <a:avLst/>
            <a:gdLst>
              <a:gd name="connsiteX0" fmla="*/ 0 w 2187773"/>
              <a:gd name="connsiteY0" fmla="*/ 145852 h 1458515"/>
              <a:gd name="connsiteX1" fmla="*/ 145852 w 2187773"/>
              <a:gd name="connsiteY1" fmla="*/ 0 h 1458515"/>
              <a:gd name="connsiteX2" fmla="*/ 2041922 w 2187773"/>
              <a:gd name="connsiteY2" fmla="*/ 0 h 1458515"/>
              <a:gd name="connsiteX3" fmla="*/ 2187774 w 2187773"/>
              <a:gd name="connsiteY3" fmla="*/ 145852 h 1458515"/>
              <a:gd name="connsiteX4" fmla="*/ 2187773 w 2187773"/>
              <a:gd name="connsiteY4" fmla="*/ 1312664 h 1458515"/>
              <a:gd name="connsiteX5" fmla="*/ 2041921 w 2187773"/>
              <a:gd name="connsiteY5" fmla="*/ 1458516 h 1458515"/>
              <a:gd name="connsiteX6" fmla="*/ 145852 w 2187773"/>
              <a:gd name="connsiteY6" fmla="*/ 1458515 h 1458515"/>
              <a:gd name="connsiteX7" fmla="*/ 0 w 2187773"/>
              <a:gd name="connsiteY7" fmla="*/ 1312663 h 1458515"/>
              <a:gd name="connsiteX8" fmla="*/ 0 w 2187773"/>
              <a:gd name="connsiteY8" fmla="*/ 145852 h 14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7773" h="1458515">
                <a:moveTo>
                  <a:pt x="0" y="145852"/>
                </a:moveTo>
                <a:cubicBezTo>
                  <a:pt x="0" y="65300"/>
                  <a:pt x="65300" y="0"/>
                  <a:pt x="145852" y="0"/>
                </a:cubicBezTo>
                <a:lnTo>
                  <a:pt x="2041922" y="0"/>
                </a:lnTo>
                <a:cubicBezTo>
                  <a:pt x="2122474" y="0"/>
                  <a:pt x="2187774" y="65300"/>
                  <a:pt x="2187774" y="145852"/>
                </a:cubicBezTo>
                <a:cubicBezTo>
                  <a:pt x="2187774" y="534789"/>
                  <a:pt x="2187773" y="923727"/>
                  <a:pt x="2187773" y="1312664"/>
                </a:cubicBezTo>
                <a:cubicBezTo>
                  <a:pt x="2187773" y="1393216"/>
                  <a:pt x="2122473" y="1458516"/>
                  <a:pt x="2041921" y="1458516"/>
                </a:cubicBezTo>
                <a:lnTo>
                  <a:pt x="145852" y="1458515"/>
                </a:lnTo>
                <a:cubicBezTo>
                  <a:pt x="65300" y="1458515"/>
                  <a:pt x="0" y="1393215"/>
                  <a:pt x="0" y="1312663"/>
                </a:cubicBezTo>
                <a:lnTo>
                  <a:pt x="0" y="145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98" tIns="225598" rIns="225598" bIns="225598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800" kern="1200" dirty="0"/>
              <a:t>S-2205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593B1156-0B87-49CC-9F8B-B5EB84E9143B}"/>
              </a:ext>
            </a:extLst>
          </p:cNvPr>
          <p:cNvSpPr/>
          <p:nvPr/>
        </p:nvSpPr>
        <p:spPr>
          <a:xfrm>
            <a:off x="7091853" y="2658086"/>
            <a:ext cx="1422052" cy="583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1703"/>
                </a:lnTo>
                <a:lnTo>
                  <a:pt x="1422052" y="291703"/>
                </a:lnTo>
                <a:lnTo>
                  <a:pt x="1422052" y="58340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: Forma 11">
            <a:extLst>
              <a:ext uri="{FF2B5EF4-FFF2-40B4-BE49-F238E27FC236}">
                <a16:creationId xmlns="" xmlns:a16="http://schemas.microsoft.com/office/drawing/2014/main" id="{68F4F90C-66C0-4EC8-BE4D-E4A06CDE1353}"/>
              </a:ext>
            </a:extLst>
          </p:cNvPr>
          <p:cNvSpPr/>
          <p:nvPr/>
        </p:nvSpPr>
        <p:spPr>
          <a:xfrm>
            <a:off x="7420019" y="3241492"/>
            <a:ext cx="2187773" cy="1458515"/>
          </a:xfrm>
          <a:custGeom>
            <a:avLst/>
            <a:gdLst>
              <a:gd name="connsiteX0" fmla="*/ 0 w 2187773"/>
              <a:gd name="connsiteY0" fmla="*/ 145852 h 1458515"/>
              <a:gd name="connsiteX1" fmla="*/ 145852 w 2187773"/>
              <a:gd name="connsiteY1" fmla="*/ 0 h 1458515"/>
              <a:gd name="connsiteX2" fmla="*/ 2041922 w 2187773"/>
              <a:gd name="connsiteY2" fmla="*/ 0 h 1458515"/>
              <a:gd name="connsiteX3" fmla="*/ 2187774 w 2187773"/>
              <a:gd name="connsiteY3" fmla="*/ 145852 h 1458515"/>
              <a:gd name="connsiteX4" fmla="*/ 2187773 w 2187773"/>
              <a:gd name="connsiteY4" fmla="*/ 1312664 h 1458515"/>
              <a:gd name="connsiteX5" fmla="*/ 2041921 w 2187773"/>
              <a:gd name="connsiteY5" fmla="*/ 1458516 h 1458515"/>
              <a:gd name="connsiteX6" fmla="*/ 145852 w 2187773"/>
              <a:gd name="connsiteY6" fmla="*/ 1458515 h 1458515"/>
              <a:gd name="connsiteX7" fmla="*/ 0 w 2187773"/>
              <a:gd name="connsiteY7" fmla="*/ 1312663 h 1458515"/>
              <a:gd name="connsiteX8" fmla="*/ 0 w 2187773"/>
              <a:gd name="connsiteY8" fmla="*/ 145852 h 14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7773" h="1458515">
                <a:moveTo>
                  <a:pt x="0" y="145852"/>
                </a:moveTo>
                <a:cubicBezTo>
                  <a:pt x="0" y="65300"/>
                  <a:pt x="65300" y="0"/>
                  <a:pt x="145852" y="0"/>
                </a:cubicBezTo>
                <a:lnTo>
                  <a:pt x="2041922" y="0"/>
                </a:lnTo>
                <a:cubicBezTo>
                  <a:pt x="2122474" y="0"/>
                  <a:pt x="2187774" y="65300"/>
                  <a:pt x="2187774" y="145852"/>
                </a:cubicBezTo>
                <a:cubicBezTo>
                  <a:pt x="2187774" y="534789"/>
                  <a:pt x="2187773" y="923727"/>
                  <a:pt x="2187773" y="1312664"/>
                </a:cubicBezTo>
                <a:cubicBezTo>
                  <a:pt x="2187773" y="1393216"/>
                  <a:pt x="2122473" y="1458516"/>
                  <a:pt x="2041921" y="1458516"/>
                </a:cubicBezTo>
                <a:lnTo>
                  <a:pt x="145852" y="1458515"/>
                </a:lnTo>
                <a:cubicBezTo>
                  <a:pt x="65300" y="1458515"/>
                  <a:pt x="0" y="1393215"/>
                  <a:pt x="0" y="1312663"/>
                </a:cubicBezTo>
                <a:lnTo>
                  <a:pt x="0" y="145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98" tIns="225598" rIns="225598" bIns="225598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800" kern="1200" dirty="0"/>
              <a:t>S-2306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="" xmlns:a16="http://schemas.microsoft.com/office/drawing/2014/main" id="{E1FD7FD0-730C-4EF3-A89C-89231165168C}"/>
              </a:ext>
            </a:extLst>
          </p:cNvPr>
          <p:cNvSpPr/>
          <p:nvPr/>
        </p:nvSpPr>
        <p:spPr>
          <a:xfrm>
            <a:off x="7091853" y="4700008"/>
            <a:ext cx="1422052" cy="583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22052" y="0"/>
                </a:moveTo>
                <a:lnTo>
                  <a:pt x="1422052" y="291703"/>
                </a:lnTo>
                <a:lnTo>
                  <a:pt x="0" y="291703"/>
                </a:lnTo>
                <a:lnTo>
                  <a:pt x="0" y="58340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vre: Forma 13">
            <a:extLst>
              <a:ext uri="{FF2B5EF4-FFF2-40B4-BE49-F238E27FC236}">
                <a16:creationId xmlns="" xmlns:a16="http://schemas.microsoft.com/office/drawing/2014/main" id="{8575CF73-6CEB-40FC-B435-224D32AB59D5}"/>
              </a:ext>
            </a:extLst>
          </p:cNvPr>
          <p:cNvSpPr/>
          <p:nvPr/>
        </p:nvSpPr>
        <p:spPr>
          <a:xfrm>
            <a:off x="5997966" y="5283414"/>
            <a:ext cx="2187773" cy="1458515"/>
          </a:xfrm>
          <a:custGeom>
            <a:avLst/>
            <a:gdLst>
              <a:gd name="connsiteX0" fmla="*/ 0 w 2187773"/>
              <a:gd name="connsiteY0" fmla="*/ 145852 h 1458515"/>
              <a:gd name="connsiteX1" fmla="*/ 145852 w 2187773"/>
              <a:gd name="connsiteY1" fmla="*/ 0 h 1458515"/>
              <a:gd name="connsiteX2" fmla="*/ 2041922 w 2187773"/>
              <a:gd name="connsiteY2" fmla="*/ 0 h 1458515"/>
              <a:gd name="connsiteX3" fmla="*/ 2187774 w 2187773"/>
              <a:gd name="connsiteY3" fmla="*/ 145852 h 1458515"/>
              <a:gd name="connsiteX4" fmla="*/ 2187773 w 2187773"/>
              <a:gd name="connsiteY4" fmla="*/ 1312664 h 1458515"/>
              <a:gd name="connsiteX5" fmla="*/ 2041921 w 2187773"/>
              <a:gd name="connsiteY5" fmla="*/ 1458516 h 1458515"/>
              <a:gd name="connsiteX6" fmla="*/ 145852 w 2187773"/>
              <a:gd name="connsiteY6" fmla="*/ 1458515 h 1458515"/>
              <a:gd name="connsiteX7" fmla="*/ 0 w 2187773"/>
              <a:gd name="connsiteY7" fmla="*/ 1312663 h 1458515"/>
              <a:gd name="connsiteX8" fmla="*/ 0 w 2187773"/>
              <a:gd name="connsiteY8" fmla="*/ 145852 h 14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7773" h="1458515">
                <a:moveTo>
                  <a:pt x="0" y="145852"/>
                </a:moveTo>
                <a:cubicBezTo>
                  <a:pt x="0" y="65300"/>
                  <a:pt x="65300" y="0"/>
                  <a:pt x="145852" y="0"/>
                </a:cubicBezTo>
                <a:lnTo>
                  <a:pt x="2041922" y="0"/>
                </a:lnTo>
                <a:cubicBezTo>
                  <a:pt x="2122474" y="0"/>
                  <a:pt x="2187774" y="65300"/>
                  <a:pt x="2187774" y="145852"/>
                </a:cubicBezTo>
                <a:cubicBezTo>
                  <a:pt x="2187774" y="534789"/>
                  <a:pt x="2187773" y="923727"/>
                  <a:pt x="2187773" y="1312664"/>
                </a:cubicBezTo>
                <a:cubicBezTo>
                  <a:pt x="2187773" y="1393216"/>
                  <a:pt x="2122473" y="1458516"/>
                  <a:pt x="2041921" y="1458516"/>
                </a:cubicBezTo>
                <a:lnTo>
                  <a:pt x="145852" y="1458515"/>
                </a:lnTo>
                <a:cubicBezTo>
                  <a:pt x="65300" y="1458515"/>
                  <a:pt x="0" y="1393215"/>
                  <a:pt x="0" y="1312663"/>
                </a:cubicBezTo>
                <a:lnTo>
                  <a:pt x="0" y="145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98" tIns="225598" rIns="225598" bIns="225598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800" kern="1200" dirty="0"/>
              <a:t>S-2230</a:t>
            </a:r>
          </a:p>
        </p:txBody>
      </p:sp>
      <p:sp>
        <p:nvSpPr>
          <p:cNvPr id="15" name="Forma Livre: Forma 14">
            <a:extLst>
              <a:ext uri="{FF2B5EF4-FFF2-40B4-BE49-F238E27FC236}">
                <a16:creationId xmlns="" xmlns:a16="http://schemas.microsoft.com/office/drawing/2014/main" id="{D7630DAB-585B-4FAB-B16E-3F1DFCF42230}"/>
              </a:ext>
            </a:extLst>
          </p:cNvPr>
          <p:cNvSpPr/>
          <p:nvPr/>
        </p:nvSpPr>
        <p:spPr>
          <a:xfrm>
            <a:off x="8513906" y="4700008"/>
            <a:ext cx="1422052" cy="5834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1703"/>
                </a:lnTo>
                <a:lnTo>
                  <a:pt x="1422052" y="291703"/>
                </a:lnTo>
                <a:lnTo>
                  <a:pt x="1422052" y="58340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FC15C2F0-6A95-48BF-A27F-D4A4864E6FA0}"/>
              </a:ext>
            </a:extLst>
          </p:cNvPr>
          <p:cNvSpPr/>
          <p:nvPr/>
        </p:nvSpPr>
        <p:spPr>
          <a:xfrm>
            <a:off x="8842072" y="5283414"/>
            <a:ext cx="2187773" cy="1458515"/>
          </a:xfrm>
          <a:custGeom>
            <a:avLst/>
            <a:gdLst>
              <a:gd name="connsiteX0" fmla="*/ 0 w 2187773"/>
              <a:gd name="connsiteY0" fmla="*/ 145852 h 1458515"/>
              <a:gd name="connsiteX1" fmla="*/ 145852 w 2187773"/>
              <a:gd name="connsiteY1" fmla="*/ 0 h 1458515"/>
              <a:gd name="connsiteX2" fmla="*/ 2041922 w 2187773"/>
              <a:gd name="connsiteY2" fmla="*/ 0 h 1458515"/>
              <a:gd name="connsiteX3" fmla="*/ 2187774 w 2187773"/>
              <a:gd name="connsiteY3" fmla="*/ 145852 h 1458515"/>
              <a:gd name="connsiteX4" fmla="*/ 2187773 w 2187773"/>
              <a:gd name="connsiteY4" fmla="*/ 1312664 h 1458515"/>
              <a:gd name="connsiteX5" fmla="*/ 2041921 w 2187773"/>
              <a:gd name="connsiteY5" fmla="*/ 1458516 h 1458515"/>
              <a:gd name="connsiteX6" fmla="*/ 145852 w 2187773"/>
              <a:gd name="connsiteY6" fmla="*/ 1458515 h 1458515"/>
              <a:gd name="connsiteX7" fmla="*/ 0 w 2187773"/>
              <a:gd name="connsiteY7" fmla="*/ 1312663 h 1458515"/>
              <a:gd name="connsiteX8" fmla="*/ 0 w 2187773"/>
              <a:gd name="connsiteY8" fmla="*/ 145852 h 145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7773" h="1458515">
                <a:moveTo>
                  <a:pt x="0" y="145852"/>
                </a:moveTo>
                <a:cubicBezTo>
                  <a:pt x="0" y="65300"/>
                  <a:pt x="65300" y="0"/>
                  <a:pt x="145852" y="0"/>
                </a:cubicBezTo>
                <a:lnTo>
                  <a:pt x="2041922" y="0"/>
                </a:lnTo>
                <a:cubicBezTo>
                  <a:pt x="2122474" y="0"/>
                  <a:pt x="2187774" y="65300"/>
                  <a:pt x="2187774" y="145852"/>
                </a:cubicBezTo>
                <a:cubicBezTo>
                  <a:pt x="2187774" y="534789"/>
                  <a:pt x="2187773" y="923727"/>
                  <a:pt x="2187773" y="1312664"/>
                </a:cubicBezTo>
                <a:cubicBezTo>
                  <a:pt x="2187773" y="1393216"/>
                  <a:pt x="2122473" y="1458516"/>
                  <a:pt x="2041921" y="1458516"/>
                </a:cubicBezTo>
                <a:lnTo>
                  <a:pt x="145852" y="1458515"/>
                </a:lnTo>
                <a:cubicBezTo>
                  <a:pt x="65300" y="1458515"/>
                  <a:pt x="0" y="1393215"/>
                  <a:pt x="0" y="1312663"/>
                </a:cubicBezTo>
                <a:lnTo>
                  <a:pt x="0" y="145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598" tIns="225598" rIns="225598" bIns="225598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800" kern="1200" dirty="0"/>
              <a:t>S-2399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BEC7B267-62DF-421D-A773-23ED9B049F29}"/>
              </a:ext>
            </a:extLst>
          </p:cNvPr>
          <p:cNvCxnSpPr>
            <a:cxnSpLocks/>
          </p:cNvCxnSpPr>
          <p:nvPr/>
        </p:nvCxnSpPr>
        <p:spPr>
          <a:xfrm>
            <a:off x="8513905" y="2946098"/>
            <a:ext cx="1422053" cy="0"/>
          </a:xfrm>
          <a:prstGeom prst="line">
            <a:avLst/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B5F0CFBB-6533-49F1-BAC8-A6F1AE235A7F}"/>
              </a:ext>
            </a:extLst>
          </p:cNvPr>
          <p:cNvCxnSpPr>
            <a:cxnSpLocks/>
          </p:cNvCxnSpPr>
          <p:nvPr/>
        </p:nvCxnSpPr>
        <p:spPr>
          <a:xfrm>
            <a:off x="9935958" y="2924944"/>
            <a:ext cx="0" cy="2088232"/>
          </a:xfrm>
          <a:prstGeom prst="line">
            <a:avLst/>
          </a:prstGeom>
          <a:ln w="28575">
            <a:solidFill>
              <a:srgbClr val="395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0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pt-BR" b="1" dirty="0">
                <a:solidFill>
                  <a:schemeClr val="tx2"/>
                </a:solidFill>
              </a:rPr>
              <a:t>Honorário dos Membros de Conselho e Gratificação Jeton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0" t="69948" r="1834" b="12202"/>
          <a:stretch/>
        </p:blipFill>
        <p:spPr>
          <a:xfrm>
            <a:off x="4392929" y="6095211"/>
            <a:ext cx="3717879" cy="7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583874" y="983864"/>
            <a:ext cx="11128749" cy="1171800"/>
          </a:xfrm>
          <a:custGeom>
            <a:avLst/>
            <a:gdLst>
              <a:gd name="connsiteX0" fmla="*/ 0 w 8228880"/>
              <a:gd name="connsiteY0" fmla="*/ 0 h 1171800"/>
              <a:gd name="connsiteX1" fmla="*/ 8228880 w 8228880"/>
              <a:gd name="connsiteY1" fmla="*/ 0 h 1171800"/>
              <a:gd name="connsiteX2" fmla="*/ 8228880 w 8228880"/>
              <a:gd name="connsiteY2" fmla="*/ 1171800 h 1171800"/>
              <a:gd name="connsiteX3" fmla="*/ 0 w 8228880"/>
              <a:gd name="connsiteY3" fmla="*/ 1171800 h 1171800"/>
              <a:gd name="connsiteX4" fmla="*/ 0 w 8228880"/>
              <a:gd name="connsiteY4" fmla="*/ 0 h 11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8880" h="1171800">
                <a:moveTo>
                  <a:pt x="0" y="0"/>
                </a:moveTo>
                <a:lnTo>
                  <a:pt x="8228880" y="0"/>
                </a:lnTo>
                <a:lnTo>
                  <a:pt x="8228880" y="1171800"/>
                </a:lnTo>
                <a:lnTo>
                  <a:pt x="0" y="1171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653" tIns="499872" rIns="638653" bIns="142240" numCol="1" spcCol="1270" anchor="t" anchorCtr="0">
            <a:noAutofit/>
          </a:bodyPr>
          <a:lstStyle/>
          <a:p>
            <a:pPr marL="228622" lvl="1" indent="-228622" defTabSz="889084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pt-BR" sz="2400" b="1" dirty="0">
                <a:solidFill>
                  <a:schemeClr val="tx2"/>
                </a:solidFill>
              </a:rPr>
              <a:t>Deverá ser declarada a rubrica 3509 – Honorários de Conselheiro na folha de pagamento</a:t>
            </a:r>
          </a:p>
        </p:txBody>
      </p:sp>
      <p:sp>
        <p:nvSpPr>
          <p:cNvPr id="6" name="Forma livre 5"/>
          <p:cNvSpPr/>
          <p:nvPr/>
        </p:nvSpPr>
        <p:spPr>
          <a:xfrm>
            <a:off x="995320" y="629624"/>
            <a:ext cx="6435192" cy="708480"/>
          </a:xfrm>
          <a:custGeom>
            <a:avLst/>
            <a:gdLst>
              <a:gd name="connsiteX0" fmla="*/ 0 w 5760216"/>
              <a:gd name="connsiteY0" fmla="*/ 118082 h 708480"/>
              <a:gd name="connsiteX1" fmla="*/ 118082 w 5760216"/>
              <a:gd name="connsiteY1" fmla="*/ 0 h 708480"/>
              <a:gd name="connsiteX2" fmla="*/ 5642134 w 5760216"/>
              <a:gd name="connsiteY2" fmla="*/ 0 h 708480"/>
              <a:gd name="connsiteX3" fmla="*/ 5760216 w 5760216"/>
              <a:gd name="connsiteY3" fmla="*/ 118082 h 708480"/>
              <a:gd name="connsiteX4" fmla="*/ 5760216 w 5760216"/>
              <a:gd name="connsiteY4" fmla="*/ 590398 h 708480"/>
              <a:gd name="connsiteX5" fmla="*/ 5642134 w 5760216"/>
              <a:gd name="connsiteY5" fmla="*/ 708480 h 708480"/>
              <a:gd name="connsiteX6" fmla="*/ 118082 w 5760216"/>
              <a:gd name="connsiteY6" fmla="*/ 708480 h 708480"/>
              <a:gd name="connsiteX7" fmla="*/ 0 w 5760216"/>
              <a:gd name="connsiteY7" fmla="*/ 590398 h 708480"/>
              <a:gd name="connsiteX8" fmla="*/ 0 w 5760216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216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642134" y="0"/>
                </a:lnTo>
                <a:cubicBezTo>
                  <a:pt x="5707349" y="0"/>
                  <a:pt x="5760216" y="52867"/>
                  <a:pt x="5760216" y="118082"/>
                </a:cubicBezTo>
                <a:lnTo>
                  <a:pt x="5760216" y="590398"/>
                </a:lnTo>
                <a:cubicBezTo>
                  <a:pt x="5760216" y="655613"/>
                  <a:pt x="5707349" y="708480"/>
                  <a:pt x="5642134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307" tIns="34585" rIns="252307" bIns="34585" numCol="1" spcCol="1270" anchor="ctr" anchorCtr="0">
            <a:noAutofit/>
          </a:bodyPr>
          <a:lstStyle/>
          <a:p>
            <a:pPr defTabSz="1066900">
              <a:lnSpc>
                <a:spcPct val="90000"/>
              </a:lnSpc>
              <a:spcAft>
                <a:spcPct val="35000"/>
              </a:spcAft>
            </a:pPr>
            <a:r>
              <a:rPr lang="pt-BR" sz="3200" b="1" dirty="0"/>
              <a:t>Conselheiro no órgão </a:t>
            </a:r>
            <a:r>
              <a:rPr lang="pt-BR" sz="3200" b="1" dirty="0" smtClean="0"/>
              <a:t>de </a:t>
            </a:r>
            <a:r>
              <a:rPr lang="pt-BR" sz="3200" b="1" dirty="0"/>
              <a:t>origem</a:t>
            </a:r>
          </a:p>
        </p:txBody>
      </p:sp>
      <p:sp>
        <p:nvSpPr>
          <p:cNvPr id="8" name="Forma livre 7"/>
          <p:cNvSpPr/>
          <p:nvPr/>
        </p:nvSpPr>
        <p:spPr>
          <a:xfrm>
            <a:off x="583874" y="2639505"/>
            <a:ext cx="11128749" cy="1701000"/>
          </a:xfrm>
          <a:custGeom>
            <a:avLst/>
            <a:gdLst>
              <a:gd name="connsiteX0" fmla="*/ 0 w 8228880"/>
              <a:gd name="connsiteY0" fmla="*/ 0 h 1701000"/>
              <a:gd name="connsiteX1" fmla="*/ 8228880 w 8228880"/>
              <a:gd name="connsiteY1" fmla="*/ 0 h 1701000"/>
              <a:gd name="connsiteX2" fmla="*/ 8228880 w 8228880"/>
              <a:gd name="connsiteY2" fmla="*/ 1701000 h 1701000"/>
              <a:gd name="connsiteX3" fmla="*/ 0 w 8228880"/>
              <a:gd name="connsiteY3" fmla="*/ 1701000 h 1701000"/>
              <a:gd name="connsiteX4" fmla="*/ 0 w 8228880"/>
              <a:gd name="connsiteY4" fmla="*/ 0 h 1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8880" h="1701000">
                <a:moveTo>
                  <a:pt x="0" y="0"/>
                </a:moveTo>
                <a:lnTo>
                  <a:pt x="8228880" y="0"/>
                </a:lnTo>
                <a:lnTo>
                  <a:pt x="8228880" y="1701000"/>
                </a:lnTo>
                <a:lnTo>
                  <a:pt x="0" y="170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653" tIns="499872" rIns="638653" bIns="142240" numCol="1" spcCol="1270" anchor="t" anchorCtr="0">
            <a:noAutofit/>
          </a:bodyPr>
          <a:lstStyle/>
          <a:p>
            <a:pPr marL="228622" lvl="1" indent="-228622" defTabSz="889084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pt-BR" sz="2400" b="1" dirty="0">
                <a:solidFill>
                  <a:schemeClr val="tx2"/>
                </a:solidFill>
              </a:rPr>
              <a:t>Os servidores vinculados ao RPPS deverão ser cadastrados no evento S-2300 nesta categoria e a remuneração deverá ser informada </a:t>
            </a:r>
            <a:r>
              <a:rPr lang="pt-BR" sz="2400" b="1" dirty="0" smtClean="0">
                <a:solidFill>
                  <a:schemeClr val="tx2"/>
                </a:solidFill>
              </a:rPr>
              <a:t>como RPPS.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995318" y="2297627"/>
            <a:ext cx="6435193" cy="708480"/>
          </a:xfrm>
          <a:custGeom>
            <a:avLst/>
            <a:gdLst>
              <a:gd name="connsiteX0" fmla="*/ 0 w 5760216"/>
              <a:gd name="connsiteY0" fmla="*/ 118082 h 708480"/>
              <a:gd name="connsiteX1" fmla="*/ 118082 w 5760216"/>
              <a:gd name="connsiteY1" fmla="*/ 0 h 708480"/>
              <a:gd name="connsiteX2" fmla="*/ 5642134 w 5760216"/>
              <a:gd name="connsiteY2" fmla="*/ 0 h 708480"/>
              <a:gd name="connsiteX3" fmla="*/ 5760216 w 5760216"/>
              <a:gd name="connsiteY3" fmla="*/ 118082 h 708480"/>
              <a:gd name="connsiteX4" fmla="*/ 5760216 w 5760216"/>
              <a:gd name="connsiteY4" fmla="*/ 590398 h 708480"/>
              <a:gd name="connsiteX5" fmla="*/ 5642134 w 5760216"/>
              <a:gd name="connsiteY5" fmla="*/ 708480 h 708480"/>
              <a:gd name="connsiteX6" fmla="*/ 118082 w 5760216"/>
              <a:gd name="connsiteY6" fmla="*/ 708480 h 708480"/>
              <a:gd name="connsiteX7" fmla="*/ 0 w 5760216"/>
              <a:gd name="connsiteY7" fmla="*/ 590398 h 708480"/>
              <a:gd name="connsiteX8" fmla="*/ 0 w 5760216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216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642134" y="0"/>
                </a:lnTo>
                <a:cubicBezTo>
                  <a:pt x="5707349" y="0"/>
                  <a:pt x="5760216" y="52867"/>
                  <a:pt x="5760216" y="118082"/>
                </a:cubicBezTo>
                <a:lnTo>
                  <a:pt x="5760216" y="590398"/>
                </a:lnTo>
                <a:cubicBezTo>
                  <a:pt x="5760216" y="655613"/>
                  <a:pt x="5707349" y="708480"/>
                  <a:pt x="5642134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307" tIns="34585" rIns="252307" bIns="34585" numCol="1" spcCol="1270" anchor="ctr" anchorCtr="0">
            <a:noAutofit/>
          </a:bodyPr>
          <a:lstStyle/>
          <a:p>
            <a:pPr defTabSz="1066900">
              <a:lnSpc>
                <a:spcPct val="90000"/>
              </a:lnSpc>
              <a:spcAft>
                <a:spcPct val="35000"/>
              </a:spcAft>
            </a:pPr>
            <a:r>
              <a:rPr lang="pt-BR" sz="3200" b="1" dirty="0"/>
              <a:t>Categoria 305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583874" y="4824344"/>
            <a:ext cx="11128749" cy="1701000"/>
          </a:xfrm>
          <a:custGeom>
            <a:avLst/>
            <a:gdLst>
              <a:gd name="connsiteX0" fmla="*/ 0 w 8228880"/>
              <a:gd name="connsiteY0" fmla="*/ 0 h 1701000"/>
              <a:gd name="connsiteX1" fmla="*/ 8228880 w 8228880"/>
              <a:gd name="connsiteY1" fmla="*/ 0 h 1701000"/>
              <a:gd name="connsiteX2" fmla="*/ 8228880 w 8228880"/>
              <a:gd name="connsiteY2" fmla="*/ 1701000 h 1701000"/>
              <a:gd name="connsiteX3" fmla="*/ 0 w 8228880"/>
              <a:gd name="connsiteY3" fmla="*/ 1701000 h 1701000"/>
              <a:gd name="connsiteX4" fmla="*/ 0 w 8228880"/>
              <a:gd name="connsiteY4" fmla="*/ 0 h 1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8880" h="1701000">
                <a:moveTo>
                  <a:pt x="0" y="0"/>
                </a:moveTo>
                <a:lnTo>
                  <a:pt x="8228880" y="0"/>
                </a:lnTo>
                <a:lnTo>
                  <a:pt x="8228880" y="1701000"/>
                </a:lnTo>
                <a:lnTo>
                  <a:pt x="0" y="1701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653" tIns="499872" rIns="638653" bIns="142240" numCol="1" spcCol="1270" anchor="t" anchorCtr="0">
            <a:noAutofit/>
          </a:bodyPr>
          <a:lstStyle/>
          <a:p>
            <a:pPr marL="228622" lvl="1" indent="-228622" defTabSz="889084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pt-BR" sz="2400" b="1" dirty="0">
                <a:solidFill>
                  <a:schemeClr val="tx2"/>
                </a:solidFill>
              </a:rPr>
              <a:t>Os servidores e empregados públicos vinculados ao RGPS deverão ser cadastrados no evento S-2300 nesta categoria e a remuneração deverá ser informada </a:t>
            </a:r>
            <a:r>
              <a:rPr lang="pt-BR" sz="2400" b="1" dirty="0" smtClean="0">
                <a:solidFill>
                  <a:schemeClr val="tx2"/>
                </a:solidFill>
              </a:rPr>
              <a:t>como RGPS.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995319" y="4470104"/>
            <a:ext cx="6435192" cy="708480"/>
          </a:xfrm>
          <a:custGeom>
            <a:avLst/>
            <a:gdLst>
              <a:gd name="connsiteX0" fmla="*/ 0 w 5760216"/>
              <a:gd name="connsiteY0" fmla="*/ 118082 h 708480"/>
              <a:gd name="connsiteX1" fmla="*/ 118082 w 5760216"/>
              <a:gd name="connsiteY1" fmla="*/ 0 h 708480"/>
              <a:gd name="connsiteX2" fmla="*/ 5642134 w 5760216"/>
              <a:gd name="connsiteY2" fmla="*/ 0 h 708480"/>
              <a:gd name="connsiteX3" fmla="*/ 5760216 w 5760216"/>
              <a:gd name="connsiteY3" fmla="*/ 118082 h 708480"/>
              <a:gd name="connsiteX4" fmla="*/ 5760216 w 5760216"/>
              <a:gd name="connsiteY4" fmla="*/ 590398 h 708480"/>
              <a:gd name="connsiteX5" fmla="*/ 5642134 w 5760216"/>
              <a:gd name="connsiteY5" fmla="*/ 708480 h 708480"/>
              <a:gd name="connsiteX6" fmla="*/ 118082 w 5760216"/>
              <a:gd name="connsiteY6" fmla="*/ 708480 h 708480"/>
              <a:gd name="connsiteX7" fmla="*/ 0 w 5760216"/>
              <a:gd name="connsiteY7" fmla="*/ 590398 h 708480"/>
              <a:gd name="connsiteX8" fmla="*/ 0 w 5760216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216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5642134" y="0"/>
                </a:lnTo>
                <a:cubicBezTo>
                  <a:pt x="5707349" y="0"/>
                  <a:pt x="5760216" y="52867"/>
                  <a:pt x="5760216" y="118082"/>
                </a:cubicBezTo>
                <a:lnTo>
                  <a:pt x="5760216" y="590398"/>
                </a:lnTo>
                <a:cubicBezTo>
                  <a:pt x="5760216" y="655613"/>
                  <a:pt x="5707349" y="708480"/>
                  <a:pt x="5642134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307" tIns="34585" rIns="252307" bIns="34585" numCol="1" spcCol="1270" anchor="ctr" anchorCtr="0">
            <a:noAutofit/>
          </a:bodyPr>
          <a:lstStyle/>
          <a:p>
            <a:pPr defTabSz="1066900">
              <a:lnSpc>
                <a:spcPct val="90000"/>
              </a:lnSpc>
              <a:spcAft>
                <a:spcPct val="35000"/>
              </a:spcAft>
            </a:pPr>
            <a:r>
              <a:rPr lang="pt-BR" sz="3200" b="1" dirty="0"/>
              <a:t>Categoria 723</a:t>
            </a:r>
          </a:p>
        </p:txBody>
      </p:sp>
    </p:spTree>
    <p:extLst>
      <p:ext uri="{BB962C8B-B14F-4D97-AF65-F5344CB8AC3E}">
        <p14:creationId xmlns:p14="http://schemas.microsoft.com/office/powerpoint/2010/main" val="2760387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pt-BR" b="1" dirty="0">
                <a:solidFill>
                  <a:schemeClr val="tx2"/>
                </a:solidFill>
              </a:rPr>
              <a:t>S-2231</a:t>
            </a:r>
            <a:br>
              <a:rPr lang="pt-BR" b="1" dirty="0">
                <a:solidFill>
                  <a:schemeClr val="tx2"/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>Cessão/Exercício em outro Órgão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2945966" y="695970"/>
            <a:ext cx="3284113" cy="5969358"/>
            <a:chOff x="2524258" y="888642"/>
            <a:chExt cx="3284113" cy="5969358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2524258" y="888642"/>
              <a:ext cx="3284113" cy="59693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50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090928" y="888642"/>
              <a:ext cx="215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tx2"/>
                  </a:solidFill>
                </a:rPr>
                <a:t>Cedente</a:t>
              </a:r>
            </a:p>
          </p:txBody>
        </p:sp>
      </p:grpSp>
      <p:sp>
        <p:nvSpPr>
          <p:cNvPr id="22" name="Forma livre 21"/>
          <p:cNvSpPr/>
          <p:nvPr/>
        </p:nvSpPr>
        <p:spPr>
          <a:xfrm>
            <a:off x="2997470" y="1444633"/>
            <a:ext cx="3180627" cy="1615388"/>
          </a:xfrm>
          <a:custGeom>
            <a:avLst/>
            <a:gdLst>
              <a:gd name="connsiteX0" fmla="*/ 0 w 1292015"/>
              <a:gd name="connsiteY0" fmla="*/ 215340 h 1615388"/>
              <a:gd name="connsiteX1" fmla="*/ 215340 w 1292015"/>
              <a:gd name="connsiteY1" fmla="*/ 0 h 1615388"/>
              <a:gd name="connsiteX2" fmla="*/ 1076675 w 1292015"/>
              <a:gd name="connsiteY2" fmla="*/ 0 h 1615388"/>
              <a:gd name="connsiteX3" fmla="*/ 1292015 w 1292015"/>
              <a:gd name="connsiteY3" fmla="*/ 215340 h 1615388"/>
              <a:gd name="connsiteX4" fmla="*/ 1292015 w 1292015"/>
              <a:gd name="connsiteY4" fmla="*/ 1400048 h 1615388"/>
              <a:gd name="connsiteX5" fmla="*/ 1076675 w 1292015"/>
              <a:gd name="connsiteY5" fmla="*/ 1615388 h 1615388"/>
              <a:gd name="connsiteX6" fmla="*/ 215340 w 1292015"/>
              <a:gd name="connsiteY6" fmla="*/ 1615388 h 1615388"/>
              <a:gd name="connsiteX7" fmla="*/ 0 w 1292015"/>
              <a:gd name="connsiteY7" fmla="*/ 1400048 h 1615388"/>
              <a:gd name="connsiteX8" fmla="*/ 0 w 1292015"/>
              <a:gd name="connsiteY8" fmla="*/ 215340 h 16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015" h="1615388">
                <a:moveTo>
                  <a:pt x="0" y="215340"/>
                </a:moveTo>
                <a:cubicBezTo>
                  <a:pt x="0" y="96411"/>
                  <a:pt x="96411" y="0"/>
                  <a:pt x="215340" y="0"/>
                </a:cubicBezTo>
                <a:lnTo>
                  <a:pt x="1076675" y="0"/>
                </a:lnTo>
                <a:cubicBezTo>
                  <a:pt x="1195604" y="0"/>
                  <a:pt x="1292015" y="96411"/>
                  <a:pt x="1292015" y="215340"/>
                </a:cubicBezTo>
                <a:lnTo>
                  <a:pt x="1292015" y="1400048"/>
                </a:lnTo>
                <a:cubicBezTo>
                  <a:pt x="1292015" y="1518977"/>
                  <a:pt x="1195604" y="1615388"/>
                  <a:pt x="1076675" y="1615388"/>
                </a:cubicBezTo>
                <a:lnTo>
                  <a:pt x="215340" y="1615388"/>
                </a:lnTo>
                <a:cubicBezTo>
                  <a:pt x="96411" y="1615388"/>
                  <a:pt x="0" y="1518977"/>
                  <a:pt x="0" y="1400048"/>
                </a:cubicBezTo>
                <a:lnTo>
                  <a:pt x="0" y="215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511" tIns="108791" rIns="154511" bIns="108791" numCol="1" spcCol="1270" anchor="ctr" anchorCtr="0">
            <a:noAutofit/>
          </a:bodyPr>
          <a:lstStyle/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solidFill>
                  <a:schemeClr val="tx1"/>
                </a:solidFill>
              </a:rPr>
              <a:t>S-2231</a:t>
            </a:r>
          </a:p>
        </p:txBody>
      </p:sp>
      <p:sp>
        <p:nvSpPr>
          <p:cNvPr id="24" name="Forma livre 23"/>
          <p:cNvSpPr/>
          <p:nvPr/>
        </p:nvSpPr>
        <p:spPr>
          <a:xfrm>
            <a:off x="2991502" y="3119513"/>
            <a:ext cx="3186596" cy="1615388"/>
          </a:xfrm>
          <a:custGeom>
            <a:avLst/>
            <a:gdLst>
              <a:gd name="connsiteX0" fmla="*/ 0 w 1292015"/>
              <a:gd name="connsiteY0" fmla="*/ 215340 h 1615388"/>
              <a:gd name="connsiteX1" fmla="*/ 215340 w 1292015"/>
              <a:gd name="connsiteY1" fmla="*/ 0 h 1615388"/>
              <a:gd name="connsiteX2" fmla="*/ 1076675 w 1292015"/>
              <a:gd name="connsiteY2" fmla="*/ 0 h 1615388"/>
              <a:gd name="connsiteX3" fmla="*/ 1292015 w 1292015"/>
              <a:gd name="connsiteY3" fmla="*/ 215340 h 1615388"/>
              <a:gd name="connsiteX4" fmla="*/ 1292015 w 1292015"/>
              <a:gd name="connsiteY4" fmla="*/ 1400048 h 1615388"/>
              <a:gd name="connsiteX5" fmla="*/ 1076675 w 1292015"/>
              <a:gd name="connsiteY5" fmla="*/ 1615388 h 1615388"/>
              <a:gd name="connsiteX6" fmla="*/ 215340 w 1292015"/>
              <a:gd name="connsiteY6" fmla="*/ 1615388 h 1615388"/>
              <a:gd name="connsiteX7" fmla="*/ 0 w 1292015"/>
              <a:gd name="connsiteY7" fmla="*/ 1400048 h 1615388"/>
              <a:gd name="connsiteX8" fmla="*/ 0 w 1292015"/>
              <a:gd name="connsiteY8" fmla="*/ 215340 h 16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015" h="1615388">
                <a:moveTo>
                  <a:pt x="0" y="215340"/>
                </a:moveTo>
                <a:cubicBezTo>
                  <a:pt x="0" y="96411"/>
                  <a:pt x="96411" y="0"/>
                  <a:pt x="215340" y="0"/>
                </a:cubicBezTo>
                <a:lnTo>
                  <a:pt x="1076675" y="0"/>
                </a:lnTo>
                <a:cubicBezTo>
                  <a:pt x="1195604" y="0"/>
                  <a:pt x="1292015" y="96411"/>
                  <a:pt x="1292015" y="215340"/>
                </a:cubicBezTo>
                <a:lnTo>
                  <a:pt x="1292015" y="1400048"/>
                </a:lnTo>
                <a:cubicBezTo>
                  <a:pt x="1292015" y="1518977"/>
                  <a:pt x="1195604" y="1615388"/>
                  <a:pt x="1076675" y="1615388"/>
                </a:cubicBezTo>
                <a:lnTo>
                  <a:pt x="215340" y="1615388"/>
                </a:lnTo>
                <a:cubicBezTo>
                  <a:pt x="96411" y="1615388"/>
                  <a:pt x="0" y="1518977"/>
                  <a:pt x="0" y="1400048"/>
                </a:cubicBezTo>
                <a:lnTo>
                  <a:pt x="0" y="215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511" tIns="108791" rIns="154511" bIns="108791" numCol="1" spcCol="1270" anchor="ctr" anchorCtr="0">
            <a:noAutofit/>
          </a:bodyPr>
          <a:lstStyle/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S-1200 (RGPS)</a:t>
            </a:r>
            <a:endParaRPr lang="pt-BR" sz="2400" dirty="0">
              <a:solidFill>
                <a:schemeClr val="tx1"/>
              </a:solidFill>
            </a:endParaRPr>
          </a:p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S-1202 (RPPS)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2991501" y="4815671"/>
            <a:ext cx="3186597" cy="1615388"/>
          </a:xfrm>
          <a:custGeom>
            <a:avLst/>
            <a:gdLst>
              <a:gd name="connsiteX0" fmla="*/ 0 w 1292015"/>
              <a:gd name="connsiteY0" fmla="*/ 215340 h 1615388"/>
              <a:gd name="connsiteX1" fmla="*/ 215340 w 1292015"/>
              <a:gd name="connsiteY1" fmla="*/ 0 h 1615388"/>
              <a:gd name="connsiteX2" fmla="*/ 1076675 w 1292015"/>
              <a:gd name="connsiteY2" fmla="*/ 0 h 1615388"/>
              <a:gd name="connsiteX3" fmla="*/ 1292015 w 1292015"/>
              <a:gd name="connsiteY3" fmla="*/ 215340 h 1615388"/>
              <a:gd name="connsiteX4" fmla="*/ 1292015 w 1292015"/>
              <a:gd name="connsiteY4" fmla="*/ 1400048 h 1615388"/>
              <a:gd name="connsiteX5" fmla="*/ 1076675 w 1292015"/>
              <a:gd name="connsiteY5" fmla="*/ 1615388 h 1615388"/>
              <a:gd name="connsiteX6" fmla="*/ 215340 w 1292015"/>
              <a:gd name="connsiteY6" fmla="*/ 1615388 h 1615388"/>
              <a:gd name="connsiteX7" fmla="*/ 0 w 1292015"/>
              <a:gd name="connsiteY7" fmla="*/ 1400048 h 1615388"/>
              <a:gd name="connsiteX8" fmla="*/ 0 w 1292015"/>
              <a:gd name="connsiteY8" fmla="*/ 215340 h 16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015" h="1615388">
                <a:moveTo>
                  <a:pt x="0" y="215340"/>
                </a:moveTo>
                <a:cubicBezTo>
                  <a:pt x="0" y="96411"/>
                  <a:pt x="96411" y="0"/>
                  <a:pt x="215340" y="0"/>
                </a:cubicBezTo>
                <a:lnTo>
                  <a:pt x="1076675" y="0"/>
                </a:lnTo>
                <a:cubicBezTo>
                  <a:pt x="1195604" y="0"/>
                  <a:pt x="1292015" y="96411"/>
                  <a:pt x="1292015" y="215340"/>
                </a:cubicBezTo>
                <a:lnTo>
                  <a:pt x="1292015" y="1400048"/>
                </a:lnTo>
                <a:cubicBezTo>
                  <a:pt x="1292015" y="1518977"/>
                  <a:pt x="1195604" y="1615388"/>
                  <a:pt x="1076675" y="1615388"/>
                </a:cubicBezTo>
                <a:lnTo>
                  <a:pt x="215340" y="1615388"/>
                </a:lnTo>
                <a:cubicBezTo>
                  <a:pt x="96411" y="1615388"/>
                  <a:pt x="0" y="1518977"/>
                  <a:pt x="0" y="1400048"/>
                </a:cubicBezTo>
                <a:lnTo>
                  <a:pt x="0" y="215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511" tIns="108791" rIns="154511" bIns="108791" numCol="1" spcCol="1270" anchor="ctr" anchorCtr="0">
            <a:noAutofit/>
          </a:bodyPr>
          <a:lstStyle/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solidFill>
                  <a:schemeClr val="tx1"/>
                </a:solidFill>
              </a:rPr>
              <a:t>S-2231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687279" y="695969"/>
            <a:ext cx="247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Cessionário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2186113" y="1442944"/>
            <a:ext cx="716067" cy="1566437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orma livre 3"/>
          <p:cNvSpPr/>
          <p:nvPr/>
        </p:nvSpPr>
        <p:spPr>
          <a:xfrm>
            <a:off x="465491" y="1442944"/>
            <a:ext cx="1720622" cy="1566437"/>
          </a:xfrm>
          <a:custGeom>
            <a:avLst/>
            <a:gdLst>
              <a:gd name="connsiteX0" fmla="*/ 0 w 1720622"/>
              <a:gd name="connsiteY0" fmla="*/ 261078 h 1566437"/>
              <a:gd name="connsiteX1" fmla="*/ 261078 w 1720622"/>
              <a:gd name="connsiteY1" fmla="*/ 0 h 1566437"/>
              <a:gd name="connsiteX2" fmla="*/ 1459544 w 1720622"/>
              <a:gd name="connsiteY2" fmla="*/ 0 h 1566437"/>
              <a:gd name="connsiteX3" fmla="*/ 1720622 w 1720622"/>
              <a:gd name="connsiteY3" fmla="*/ 261078 h 1566437"/>
              <a:gd name="connsiteX4" fmla="*/ 1720622 w 1720622"/>
              <a:gd name="connsiteY4" fmla="*/ 1305359 h 1566437"/>
              <a:gd name="connsiteX5" fmla="*/ 1459544 w 1720622"/>
              <a:gd name="connsiteY5" fmla="*/ 1566437 h 1566437"/>
              <a:gd name="connsiteX6" fmla="*/ 261078 w 1720622"/>
              <a:gd name="connsiteY6" fmla="*/ 1566437 h 1566437"/>
              <a:gd name="connsiteX7" fmla="*/ 0 w 1720622"/>
              <a:gd name="connsiteY7" fmla="*/ 1305359 h 1566437"/>
              <a:gd name="connsiteX8" fmla="*/ 0 w 1720622"/>
              <a:gd name="connsiteY8" fmla="*/ 261078 h 156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622" h="1566437">
                <a:moveTo>
                  <a:pt x="0" y="261078"/>
                </a:moveTo>
                <a:cubicBezTo>
                  <a:pt x="0" y="116889"/>
                  <a:pt x="116889" y="0"/>
                  <a:pt x="261078" y="0"/>
                </a:cubicBezTo>
                <a:lnTo>
                  <a:pt x="1459544" y="0"/>
                </a:lnTo>
                <a:cubicBezTo>
                  <a:pt x="1603733" y="0"/>
                  <a:pt x="1720622" y="116889"/>
                  <a:pt x="1720622" y="261078"/>
                </a:cubicBezTo>
                <a:lnTo>
                  <a:pt x="1720622" y="1305359"/>
                </a:lnTo>
                <a:cubicBezTo>
                  <a:pt x="1720622" y="1449548"/>
                  <a:pt x="1603733" y="1566437"/>
                  <a:pt x="1459544" y="1566437"/>
                </a:cubicBezTo>
                <a:lnTo>
                  <a:pt x="261078" y="1566437"/>
                </a:lnTo>
                <a:cubicBezTo>
                  <a:pt x="116889" y="1566437"/>
                  <a:pt x="0" y="1449548"/>
                  <a:pt x="0" y="1305359"/>
                </a:cubicBezTo>
                <a:lnTo>
                  <a:pt x="0" y="2610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27" tIns="106947" rIns="137427" bIns="106947" numCol="1" spcCol="1270" anchor="ctr" anchorCtr="0">
            <a:noAutofit/>
          </a:bodyPr>
          <a:lstStyle/>
          <a:p>
            <a:pPr algn="ctr" defTabSz="711266">
              <a:lnSpc>
                <a:spcPct val="90000"/>
              </a:lnSpc>
              <a:spcAft>
                <a:spcPct val="35000"/>
              </a:spcAft>
            </a:pPr>
            <a:r>
              <a:rPr lang="pt-BR" sz="1600" b="1" dirty="0">
                <a:solidFill>
                  <a:schemeClr val="tx2"/>
                </a:solidFill>
              </a:rPr>
              <a:t>Início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186113" y="3166024"/>
            <a:ext cx="716067" cy="1566437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 6"/>
          <p:cNvSpPr/>
          <p:nvPr/>
        </p:nvSpPr>
        <p:spPr>
          <a:xfrm>
            <a:off x="465491" y="3166024"/>
            <a:ext cx="1720622" cy="1566437"/>
          </a:xfrm>
          <a:custGeom>
            <a:avLst/>
            <a:gdLst>
              <a:gd name="connsiteX0" fmla="*/ 0 w 1720622"/>
              <a:gd name="connsiteY0" fmla="*/ 261078 h 1566437"/>
              <a:gd name="connsiteX1" fmla="*/ 261078 w 1720622"/>
              <a:gd name="connsiteY1" fmla="*/ 0 h 1566437"/>
              <a:gd name="connsiteX2" fmla="*/ 1459544 w 1720622"/>
              <a:gd name="connsiteY2" fmla="*/ 0 h 1566437"/>
              <a:gd name="connsiteX3" fmla="*/ 1720622 w 1720622"/>
              <a:gd name="connsiteY3" fmla="*/ 261078 h 1566437"/>
              <a:gd name="connsiteX4" fmla="*/ 1720622 w 1720622"/>
              <a:gd name="connsiteY4" fmla="*/ 1305359 h 1566437"/>
              <a:gd name="connsiteX5" fmla="*/ 1459544 w 1720622"/>
              <a:gd name="connsiteY5" fmla="*/ 1566437 h 1566437"/>
              <a:gd name="connsiteX6" fmla="*/ 261078 w 1720622"/>
              <a:gd name="connsiteY6" fmla="*/ 1566437 h 1566437"/>
              <a:gd name="connsiteX7" fmla="*/ 0 w 1720622"/>
              <a:gd name="connsiteY7" fmla="*/ 1305359 h 1566437"/>
              <a:gd name="connsiteX8" fmla="*/ 0 w 1720622"/>
              <a:gd name="connsiteY8" fmla="*/ 261078 h 156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622" h="1566437">
                <a:moveTo>
                  <a:pt x="0" y="261078"/>
                </a:moveTo>
                <a:cubicBezTo>
                  <a:pt x="0" y="116889"/>
                  <a:pt x="116889" y="0"/>
                  <a:pt x="261078" y="0"/>
                </a:cubicBezTo>
                <a:lnTo>
                  <a:pt x="1459544" y="0"/>
                </a:lnTo>
                <a:cubicBezTo>
                  <a:pt x="1603733" y="0"/>
                  <a:pt x="1720622" y="116889"/>
                  <a:pt x="1720622" y="261078"/>
                </a:cubicBezTo>
                <a:lnTo>
                  <a:pt x="1720622" y="1305359"/>
                </a:lnTo>
                <a:cubicBezTo>
                  <a:pt x="1720622" y="1449548"/>
                  <a:pt x="1603733" y="1566437"/>
                  <a:pt x="1459544" y="1566437"/>
                </a:cubicBezTo>
                <a:lnTo>
                  <a:pt x="261078" y="1566437"/>
                </a:lnTo>
                <a:cubicBezTo>
                  <a:pt x="116889" y="1566437"/>
                  <a:pt x="0" y="1449548"/>
                  <a:pt x="0" y="1305359"/>
                </a:cubicBezTo>
                <a:lnTo>
                  <a:pt x="0" y="2610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27" tIns="106947" rIns="137427" bIns="106947" numCol="1" spcCol="1270" anchor="ctr" anchorCtr="0">
            <a:noAutofit/>
          </a:bodyPr>
          <a:lstStyle/>
          <a:p>
            <a:pPr algn="ctr" defTabSz="711266">
              <a:lnSpc>
                <a:spcPct val="90000"/>
              </a:lnSpc>
              <a:spcAft>
                <a:spcPct val="35000"/>
              </a:spcAft>
            </a:pPr>
            <a:r>
              <a:rPr lang="pt-BR" sz="1600" b="1" dirty="0">
                <a:solidFill>
                  <a:schemeClr val="tx2"/>
                </a:solidFill>
              </a:rPr>
              <a:t>Remuneração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2186113" y="4889105"/>
            <a:ext cx="716067" cy="1566437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vre 8"/>
          <p:cNvSpPr/>
          <p:nvPr/>
        </p:nvSpPr>
        <p:spPr>
          <a:xfrm>
            <a:off x="465491" y="4889105"/>
            <a:ext cx="1720622" cy="1566437"/>
          </a:xfrm>
          <a:custGeom>
            <a:avLst/>
            <a:gdLst>
              <a:gd name="connsiteX0" fmla="*/ 0 w 1720622"/>
              <a:gd name="connsiteY0" fmla="*/ 261078 h 1566437"/>
              <a:gd name="connsiteX1" fmla="*/ 261078 w 1720622"/>
              <a:gd name="connsiteY1" fmla="*/ 0 h 1566437"/>
              <a:gd name="connsiteX2" fmla="*/ 1459544 w 1720622"/>
              <a:gd name="connsiteY2" fmla="*/ 0 h 1566437"/>
              <a:gd name="connsiteX3" fmla="*/ 1720622 w 1720622"/>
              <a:gd name="connsiteY3" fmla="*/ 261078 h 1566437"/>
              <a:gd name="connsiteX4" fmla="*/ 1720622 w 1720622"/>
              <a:gd name="connsiteY4" fmla="*/ 1305359 h 1566437"/>
              <a:gd name="connsiteX5" fmla="*/ 1459544 w 1720622"/>
              <a:gd name="connsiteY5" fmla="*/ 1566437 h 1566437"/>
              <a:gd name="connsiteX6" fmla="*/ 261078 w 1720622"/>
              <a:gd name="connsiteY6" fmla="*/ 1566437 h 1566437"/>
              <a:gd name="connsiteX7" fmla="*/ 0 w 1720622"/>
              <a:gd name="connsiteY7" fmla="*/ 1305359 h 1566437"/>
              <a:gd name="connsiteX8" fmla="*/ 0 w 1720622"/>
              <a:gd name="connsiteY8" fmla="*/ 261078 h 156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622" h="1566437">
                <a:moveTo>
                  <a:pt x="0" y="261078"/>
                </a:moveTo>
                <a:cubicBezTo>
                  <a:pt x="0" y="116889"/>
                  <a:pt x="116889" y="0"/>
                  <a:pt x="261078" y="0"/>
                </a:cubicBezTo>
                <a:lnTo>
                  <a:pt x="1459544" y="0"/>
                </a:lnTo>
                <a:cubicBezTo>
                  <a:pt x="1603733" y="0"/>
                  <a:pt x="1720622" y="116889"/>
                  <a:pt x="1720622" y="261078"/>
                </a:cubicBezTo>
                <a:lnTo>
                  <a:pt x="1720622" y="1305359"/>
                </a:lnTo>
                <a:cubicBezTo>
                  <a:pt x="1720622" y="1449548"/>
                  <a:pt x="1603733" y="1566437"/>
                  <a:pt x="1459544" y="1566437"/>
                </a:cubicBezTo>
                <a:lnTo>
                  <a:pt x="261078" y="1566437"/>
                </a:lnTo>
                <a:cubicBezTo>
                  <a:pt x="116889" y="1566437"/>
                  <a:pt x="0" y="1449548"/>
                  <a:pt x="0" y="1305359"/>
                </a:cubicBezTo>
                <a:lnTo>
                  <a:pt x="0" y="2610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27" tIns="106947" rIns="137427" bIns="106947" numCol="1" spcCol="1270" anchor="ctr" anchorCtr="0">
            <a:noAutofit/>
          </a:bodyPr>
          <a:lstStyle/>
          <a:p>
            <a:pPr algn="ctr" defTabSz="711266">
              <a:lnSpc>
                <a:spcPct val="90000"/>
              </a:lnSpc>
              <a:spcAft>
                <a:spcPct val="35000"/>
              </a:spcAft>
            </a:pPr>
            <a:r>
              <a:rPr lang="pt-BR" sz="1600" b="1" dirty="0">
                <a:solidFill>
                  <a:schemeClr val="tx2"/>
                </a:solidFill>
              </a:rPr>
              <a:t>Término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6281595" y="700002"/>
            <a:ext cx="3284113" cy="5969358"/>
            <a:chOff x="2524258" y="888642"/>
            <a:chExt cx="3284113" cy="5969358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2524258" y="888642"/>
              <a:ext cx="3284113" cy="596935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50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038949" y="888642"/>
              <a:ext cx="2415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tx2"/>
                  </a:solidFill>
                </a:rPr>
                <a:t>Cessionário</a:t>
              </a:r>
            </a:p>
          </p:txBody>
        </p:sp>
      </p:grpSp>
      <p:sp>
        <p:nvSpPr>
          <p:cNvPr id="32" name="Forma livre 31"/>
          <p:cNvSpPr/>
          <p:nvPr/>
        </p:nvSpPr>
        <p:spPr>
          <a:xfrm>
            <a:off x="6333100" y="1424941"/>
            <a:ext cx="3180628" cy="1615388"/>
          </a:xfrm>
          <a:custGeom>
            <a:avLst/>
            <a:gdLst>
              <a:gd name="connsiteX0" fmla="*/ 0 w 1292015"/>
              <a:gd name="connsiteY0" fmla="*/ 215340 h 1615388"/>
              <a:gd name="connsiteX1" fmla="*/ 215340 w 1292015"/>
              <a:gd name="connsiteY1" fmla="*/ 0 h 1615388"/>
              <a:gd name="connsiteX2" fmla="*/ 1076675 w 1292015"/>
              <a:gd name="connsiteY2" fmla="*/ 0 h 1615388"/>
              <a:gd name="connsiteX3" fmla="*/ 1292015 w 1292015"/>
              <a:gd name="connsiteY3" fmla="*/ 215340 h 1615388"/>
              <a:gd name="connsiteX4" fmla="*/ 1292015 w 1292015"/>
              <a:gd name="connsiteY4" fmla="*/ 1400048 h 1615388"/>
              <a:gd name="connsiteX5" fmla="*/ 1076675 w 1292015"/>
              <a:gd name="connsiteY5" fmla="*/ 1615388 h 1615388"/>
              <a:gd name="connsiteX6" fmla="*/ 215340 w 1292015"/>
              <a:gd name="connsiteY6" fmla="*/ 1615388 h 1615388"/>
              <a:gd name="connsiteX7" fmla="*/ 0 w 1292015"/>
              <a:gd name="connsiteY7" fmla="*/ 1400048 h 1615388"/>
              <a:gd name="connsiteX8" fmla="*/ 0 w 1292015"/>
              <a:gd name="connsiteY8" fmla="*/ 215340 h 16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015" h="1615388">
                <a:moveTo>
                  <a:pt x="0" y="215340"/>
                </a:moveTo>
                <a:cubicBezTo>
                  <a:pt x="0" y="96411"/>
                  <a:pt x="96411" y="0"/>
                  <a:pt x="215340" y="0"/>
                </a:cubicBezTo>
                <a:lnTo>
                  <a:pt x="1076675" y="0"/>
                </a:lnTo>
                <a:cubicBezTo>
                  <a:pt x="1195604" y="0"/>
                  <a:pt x="1292015" y="96411"/>
                  <a:pt x="1292015" y="215340"/>
                </a:cubicBezTo>
                <a:lnTo>
                  <a:pt x="1292015" y="1400048"/>
                </a:lnTo>
                <a:cubicBezTo>
                  <a:pt x="1292015" y="1518977"/>
                  <a:pt x="1195604" y="1615388"/>
                  <a:pt x="1076675" y="1615388"/>
                </a:cubicBezTo>
                <a:lnTo>
                  <a:pt x="215340" y="1615388"/>
                </a:lnTo>
                <a:cubicBezTo>
                  <a:pt x="96411" y="1615388"/>
                  <a:pt x="0" y="1518977"/>
                  <a:pt x="0" y="1400048"/>
                </a:cubicBezTo>
                <a:lnTo>
                  <a:pt x="0" y="215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511" tIns="108791" rIns="154511" bIns="108791" numCol="1" spcCol="1270" anchor="ctr" anchorCtr="0">
            <a:noAutofit/>
          </a:bodyPr>
          <a:lstStyle/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solidFill>
                  <a:schemeClr val="tx1"/>
                </a:solidFill>
              </a:rPr>
              <a:t>S-2300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6327131" y="3123546"/>
            <a:ext cx="3186597" cy="1615388"/>
          </a:xfrm>
          <a:custGeom>
            <a:avLst/>
            <a:gdLst>
              <a:gd name="connsiteX0" fmla="*/ 0 w 1292015"/>
              <a:gd name="connsiteY0" fmla="*/ 215340 h 1615388"/>
              <a:gd name="connsiteX1" fmla="*/ 215340 w 1292015"/>
              <a:gd name="connsiteY1" fmla="*/ 0 h 1615388"/>
              <a:gd name="connsiteX2" fmla="*/ 1076675 w 1292015"/>
              <a:gd name="connsiteY2" fmla="*/ 0 h 1615388"/>
              <a:gd name="connsiteX3" fmla="*/ 1292015 w 1292015"/>
              <a:gd name="connsiteY3" fmla="*/ 215340 h 1615388"/>
              <a:gd name="connsiteX4" fmla="*/ 1292015 w 1292015"/>
              <a:gd name="connsiteY4" fmla="*/ 1400048 h 1615388"/>
              <a:gd name="connsiteX5" fmla="*/ 1076675 w 1292015"/>
              <a:gd name="connsiteY5" fmla="*/ 1615388 h 1615388"/>
              <a:gd name="connsiteX6" fmla="*/ 215340 w 1292015"/>
              <a:gd name="connsiteY6" fmla="*/ 1615388 h 1615388"/>
              <a:gd name="connsiteX7" fmla="*/ 0 w 1292015"/>
              <a:gd name="connsiteY7" fmla="*/ 1400048 h 1615388"/>
              <a:gd name="connsiteX8" fmla="*/ 0 w 1292015"/>
              <a:gd name="connsiteY8" fmla="*/ 215340 h 16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015" h="1615388">
                <a:moveTo>
                  <a:pt x="0" y="215340"/>
                </a:moveTo>
                <a:cubicBezTo>
                  <a:pt x="0" y="96411"/>
                  <a:pt x="96411" y="0"/>
                  <a:pt x="215340" y="0"/>
                </a:cubicBezTo>
                <a:lnTo>
                  <a:pt x="1076675" y="0"/>
                </a:lnTo>
                <a:cubicBezTo>
                  <a:pt x="1195604" y="0"/>
                  <a:pt x="1292015" y="96411"/>
                  <a:pt x="1292015" y="215340"/>
                </a:cubicBezTo>
                <a:lnTo>
                  <a:pt x="1292015" y="1400048"/>
                </a:lnTo>
                <a:cubicBezTo>
                  <a:pt x="1292015" y="1518977"/>
                  <a:pt x="1195604" y="1615388"/>
                  <a:pt x="1076675" y="1615388"/>
                </a:cubicBezTo>
                <a:lnTo>
                  <a:pt x="215340" y="1615388"/>
                </a:lnTo>
                <a:cubicBezTo>
                  <a:pt x="96411" y="1615388"/>
                  <a:pt x="0" y="1518977"/>
                  <a:pt x="0" y="1400048"/>
                </a:cubicBezTo>
                <a:lnTo>
                  <a:pt x="0" y="215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511" tIns="108791" rIns="154511" bIns="108791" numCol="1" spcCol="1270" anchor="ctr" anchorCtr="0">
            <a:noAutofit/>
          </a:bodyPr>
          <a:lstStyle/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solidFill>
                  <a:schemeClr val="tx1"/>
                </a:solidFill>
              </a:rPr>
              <a:t>S-1200</a:t>
            </a:r>
          </a:p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solidFill>
                  <a:schemeClr val="tx1"/>
                </a:solidFill>
              </a:rPr>
              <a:t>S-1202</a:t>
            </a:r>
          </a:p>
        </p:txBody>
      </p:sp>
      <p:sp>
        <p:nvSpPr>
          <p:cNvPr id="36" name="Forma livre 35"/>
          <p:cNvSpPr/>
          <p:nvPr/>
        </p:nvSpPr>
        <p:spPr>
          <a:xfrm>
            <a:off x="6327132" y="4819704"/>
            <a:ext cx="3186596" cy="1615388"/>
          </a:xfrm>
          <a:custGeom>
            <a:avLst/>
            <a:gdLst>
              <a:gd name="connsiteX0" fmla="*/ 0 w 1292015"/>
              <a:gd name="connsiteY0" fmla="*/ 215340 h 1615388"/>
              <a:gd name="connsiteX1" fmla="*/ 215340 w 1292015"/>
              <a:gd name="connsiteY1" fmla="*/ 0 h 1615388"/>
              <a:gd name="connsiteX2" fmla="*/ 1076675 w 1292015"/>
              <a:gd name="connsiteY2" fmla="*/ 0 h 1615388"/>
              <a:gd name="connsiteX3" fmla="*/ 1292015 w 1292015"/>
              <a:gd name="connsiteY3" fmla="*/ 215340 h 1615388"/>
              <a:gd name="connsiteX4" fmla="*/ 1292015 w 1292015"/>
              <a:gd name="connsiteY4" fmla="*/ 1400048 h 1615388"/>
              <a:gd name="connsiteX5" fmla="*/ 1076675 w 1292015"/>
              <a:gd name="connsiteY5" fmla="*/ 1615388 h 1615388"/>
              <a:gd name="connsiteX6" fmla="*/ 215340 w 1292015"/>
              <a:gd name="connsiteY6" fmla="*/ 1615388 h 1615388"/>
              <a:gd name="connsiteX7" fmla="*/ 0 w 1292015"/>
              <a:gd name="connsiteY7" fmla="*/ 1400048 h 1615388"/>
              <a:gd name="connsiteX8" fmla="*/ 0 w 1292015"/>
              <a:gd name="connsiteY8" fmla="*/ 215340 h 16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2015" h="1615388">
                <a:moveTo>
                  <a:pt x="0" y="215340"/>
                </a:moveTo>
                <a:cubicBezTo>
                  <a:pt x="0" y="96411"/>
                  <a:pt x="96411" y="0"/>
                  <a:pt x="215340" y="0"/>
                </a:cubicBezTo>
                <a:lnTo>
                  <a:pt x="1076675" y="0"/>
                </a:lnTo>
                <a:cubicBezTo>
                  <a:pt x="1195604" y="0"/>
                  <a:pt x="1292015" y="96411"/>
                  <a:pt x="1292015" y="215340"/>
                </a:cubicBezTo>
                <a:lnTo>
                  <a:pt x="1292015" y="1400048"/>
                </a:lnTo>
                <a:cubicBezTo>
                  <a:pt x="1292015" y="1518977"/>
                  <a:pt x="1195604" y="1615388"/>
                  <a:pt x="1076675" y="1615388"/>
                </a:cubicBezTo>
                <a:lnTo>
                  <a:pt x="215340" y="1615388"/>
                </a:lnTo>
                <a:cubicBezTo>
                  <a:pt x="96411" y="1615388"/>
                  <a:pt x="0" y="1518977"/>
                  <a:pt x="0" y="1400048"/>
                </a:cubicBezTo>
                <a:lnTo>
                  <a:pt x="0" y="21534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511" tIns="108791" rIns="154511" bIns="108791" numCol="1" spcCol="1270" anchor="ctr" anchorCtr="0">
            <a:noAutofit/>
          </a:bodyPr>
          <a:lstStyle/>
          <a:p>
            <a:pPr algn="ctr" defTabSz="1066900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solidFill>
                  <a:schemeClr val="tx1"/>
                </a:solidFill>
              </a:rPr>
              <a:t>S-2399</a:t>
            </a:r>
          </a:p>
        </p:txBody>
      </p:sp>
    </p:spTree>
    <p:extLst>
      <p:ext uri="{BB962C8B-B14F-4D97-AF65-F5344CB8AC3E}">
        <p14:creationId xmlns:p14="http://schemas.microsoft.com/office/powerpoint/2010/main" val="11591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4" grpId="0" animBg="1"/>
      <p:bldP spid="7" grpId="0" animBg="1"/>
      <p:bldP spid="9" grpId="0" animBg="1"/>
      <p:bldP spid="32" grpId="0" animBg="1"/>
      <p:bldP spid="34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aixaDeTexto 1"/>
          <p:cNvSpPr txBox="1">
            <a:spLocks noChangeArrowheads="1"/>
          </p:cNvSpPr>
          <p:nvPr/>
        </p:nvSpPr>
        <p:spPr bwMode="auto">
          <a:xfrm flipH="1">
            <a:off x="1271464" y="3068960"/>
            <a:ext cx="8351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447717"/>
            <a:r>
              <a:rPr lang="pt-BR" altLang="pt-BR" b="1" dirty="0">
                <a:solidFill>
                  <a:srgbClr val="242852"/>
                </a:solidFill>
                <a:latin typeface="Arial Black" pitchFamily="34" charset="0"/>
              </a:rPr>
              <a:t>Ganhos pós-implantação</a:t>
            </a:r>
          </a:p>
          <a:p>
            <a:pPr algn="ctr" defTabSz="447717"/>
            <a:r>
              <a:rPr lang="pt-BR" altLang="pt-BR" b="1" dirty="0">
                <a:solidFill>
                  <a:srgbClr val="242852"/>
                </a:solidFill>
                <a:latin typeface="Arial Black" pitchFamily="34" charset="0"/>
              </a:rPr>
              <a:t> do </a:t>
            </a:r>
            <a:r>
              <a:rPr lang="pt-BR" altLang="pt-BR" b="1" dirty="0" err="1">
                <a:solidFill>
                  <a:srgbClr val="242852"/>
                </a:solidFill>
                <a:latin typeface="Arial Black" pitchFamily="34" charset="0"/>
              </a:rPr>
              <a:t>eSocial</a:t>
            </a:r>
            <a:endParaRPr lang="pt-BR" altLang="pt-BR" b="1" dirty="0">
              <a:solidFill>
                <a:srgbClr val="24285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812758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defTabSz="1511300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Aprimorar a</a:t>
            </a:r>
            <a:r>
              <a:rPr lang="pt-BR" sz="3200" b="1" dirty="0">
                <a:solidFill>
                  <a:srgbClr val="FF0000"/>
                </a:solidFill>
              </a:rPr>
              <a:t> qualidade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 de informações das relações de trabalho, tributárias e  previdenciárias (inclusive Órgãos Públicos com RPPS)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6674" y="3625517"/>
            <a:ext cx="11571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Racionalizar e</a:t>
            </a:r>
            <a:r>
              <a:rPr lang="pt-BR" sz="3200" b="1" dirty="0">
                <a:solidFill>
                  <a:srgbClr val="FF0000"/>
                </a:solidFill>
              </a:rPr>
              <a:t> simplificar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 o cumprimento de obrigações.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6675" y="4771188"/>
            <a:ext cx="11571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Eliminar a </a:t>
            </a:r>
            <a:r>
              <a:rPr lang="pt-BR" sz="3200" b="1" dirty="0">
                <a:solidFill>
                  <a:srgbClr val="FF0000"/>
                </a:solidFill>
              </a:rPr>
              <a:t>redundância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 nas informações prestadas pelos Órgãos Públicos, pelas pessoas físicas e jurídicas.</a:t>
            </a:r>
          </a:p>
          <a:p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51384" y="916430"/>
            <a:ext cx="10801200" cy="6532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3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Príncípios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pt-BR" sz="3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eSocial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23392" y="1484784"/>
            <a:ext cx="11233248" cy="129266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A formação do </a:t>
            </a:r>
            <a:r>
              <a:rPr lang="pt-BR" altLang="pt-BR" sz="2800" b="1" u="sng" dirty="0">
                <a:solidFill>
                  <a:srgbClr val="002060"/>
                </a:solidFill>
                <a:latin typeface="Arial Black" pitchFamily="34" charset="0"/>
              </a:rPr>
              <a:t>Banco de Dados Nacional dos Servidores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, em cumprimento ao art. 37 da 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</a:rPr>
              <a:t>CF, 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ao art. 3º da Lei  10.887/2004 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</a:rPr>
              <a:t>e ao art. 12 da EC 103/2019 para 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verificar:</a:t>
            </a: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623392" y="3284984"/>
            <a:ext cx="11233248" cy="23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O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cumprimento do teto constitucional;</a:t>
            </a:r>
          </a:p>
          <a:p>
            <a:pPr algn="just" eaLnBrk="1" hangingPunct="1">
              <a:spcBef>
                <a:spcPts val="300"/>
              </a:spcBef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A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</a:rPr>
              <a:t>cumulação indevida de cargos;</a:t>
            </a:r>
          </a:p>
          <a:p>
            <a:pPr algn="just" eaLnBrk="1" hangingPunct="1">
              <a:spcBef>
                <a:spcPts val="300"/>
              </a:spcBef>
              <a:buFont typeface="Wingdings" pitchFamily="2" charset="2"/>
              <a:buChar char="Ø"/>
            </a:pP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</a:rPr>
              <a:t>Indicativo de óbitos;</a:t>
            </a:r>
            <a:endParaRPr lang="pt-BR" sz="2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2060"/>
                </a:solidFill>
                <a:latin typeface="Arial Black" pitchFamily="34" charset="0"/>
              </a:rPr>
              <a:t>Melhora na qualidade das informações para fins gerenciais e estratégicos.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0942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/>
          </p:cNvSpPr>
          <p:nvPr/>
        </p:nvSpPr>
        <p:spPr bwMode="auto">
          <a:xfrm>
            <a:off x="2063750" y="2492376"/>
            <a:ext cx="81359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lnSpc>
                <a:spcPct val="90000"/>
              </a:lnSpc>
              <a:spcBef>
                <a:spcPct val="20000"/>
              </a:spcBef>
            </a:pPr>
            <a:endParaRPr lang="en-US" altLang="pt-BR" sz="3000">
              <a:solidFill>
                <a:srgbClr val="008080"/>
              </a:solidFill>
              <a:sym typeface="Erie Bold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919289" y="1065214"/>
            <a:ext cx="8569325" cy="43088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endParaRPr lang="pt-BR" altLang="pt-BR" sz="2800" b="1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631951" y="1744663"/>
            <a:ext cx="885666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altLang="pt-BR" sz="3900" b="1" u="sng" dirty="0">
                <a:solidFill>
                  <a:srgbClr val="002060"/>
                </a:solidFill>
                <a:latin typeface="Arial Black" pitchFamily="34" charset="0"/>
              </a:rPr>
              <a:t>Avaliação atuarial</a:t>
            </a:r>
            <a:r>
              <a:rPr lang="pt-BR" altLang="pt-BR" sz="3900" b="1" dirty="0">
                <a:solidFill>
                  <a:srgbClr val="002060"/>
                </a:solidFill>
                <a:latin typeface="Arial Black" pitchFamily="34" charset="0"/>
              </a:rPr>
              <a:t> com dados consistentes, completos e atualizados da vida funcional e previdenciária do servidor público de cargo efetivo.</a:t>
            </a:r>
            <a:endParaRPr lang="pt-BR" altLang="pt-BR" sz="3900" dirty="0">
              <a:solidFill>
                <a:srgbClr val="262626"/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19288" y="981076"/>
            <a:ext cx="75612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spc="300" dirty="0">
                <a:solidFill>
                  <a:srgbClr val="3333C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anose="020F0502020204030204" pitchFamily="34" charset="0"/>
              </a:rPr>
              <a:t>VIABILIZAR.....</a:t>
            </a:r>
            <a:endParaRPr lang="pt-BR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1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blog.blognasajon.com.br/wp-content/uploads/2013/05/intr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981075"/>
            <a:ext cx="37909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50988" y="1268414"/>
            <a:ext cx="4957762" cy="23399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A geração de informações a partir do </a:t>
            </a:r>
            <a:r>
              <a:rPr lang="pt-BR" altLang="pt-BR" sz="3200" b="1" u="sng" dirty="0">
                <a:solidFill>
                  <a:srgbClr val="002060"/>
                </a:solidFill>
                <a:latin typeface="Arial Black" pitchFamily="34" charset="0"/>
              </a:rPr>
              <a:t>cruzamento com dados de outras fontes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 de informação.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774826" y="4149725"/>
            <a:ext cx="986579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Implantação da </a:t>
            </a:r>
            <a:r>
              <a:rPr lang="pt-BR" altLang="pt-BR" sz="3200" b="1" u="sng" dirty="0">
                <a:solidFill>
                  <a:srgbClr val="002060"/>
                </a:solidFill>
                <a:latin typeface="Arial Black" pitchFamily="34" charset="0"/>
              </a:rPr>
              <a:t>emissão da Certidão de Tempo de Contribuição – CTC, integrada e eletrônica,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 com indicativo de emissão de CTC no vínculo constante no CNIS. </a:t>
            </a:r>
          </a:p>
        </p:txBody>
      </p:sp>
    </p:spTree>
    <p:extLst>
      <p:ext uri="{BB962C8B-B14F-4D97-AF65-F5344CB8AC3E}">
        <p14:creationId xmlns:p14="http://schemas.microsoft.com/office/powerpoint/2010/main" val="4088892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Laura\AppData\Local\Microsoft\Windows\INetCache\IE\G48OF78G\auditor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892175"/>
            <a:ext cx="25209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/>
          </p:cNvSpPr>
          <p:nvPr/>
        </p:nvSpPr>
        <p:spPr bwMode="auto">
          <a:xfrm>
            <a:off x="2063750" y="2492376"/>
            <a:ext cx="81359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lnSpc>
                <a:spcPct val="90000"/>
              </a:lnSpc>
              <a:spcBef>
                <a:spcPct val="20000"/>
              </a:spcBef>
            </a:pPr>
            <a:endParaRPr lang="en-US" altLang="pt-BR" sz="3000">
              <a:solidFill>
                <a:srgbClr val="008080"/>
              </a:solidFill>
              <a:sym typeface="Erie Bold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74826" y="1412876"/>
            <a:ext cx="6049963" cy="172402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Identificação de </a:t>
            </a:r>
            <a:r>
              <a:rPr lang="pt-BR" altLang="pt-BR" sz="2800" b="1" u="sng" dirty="0">
                <a:solidFill>
                  <a:srgbClr val="002060"/>
                </a:solidFill>
                <a:latin typeface="Arial Black" pitchFamily="34" charset="0"/>
              </a:rPr>
              <a:t>fraudes na concessão e manutenção de benefícios</a:t>
            </a: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 previdenciários RGPS/RPPS e assistenciais.</a:t>
            </a: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79377" y="3573463"/>
            <a:ext cx="100092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Melhorar a qualidade da contagem recíproca de tempo de contribuição e da </a:t>
            </a:r>
            <a:r>
              <a:rPr lang="pt-BR" altLang="pt-BR" sz="2800" b="1" u="sng" dirty="0">
                <a:solidFill>
                  <a:srgbClr val="002060"/>
                </a:solidFill>
                <a:latin typeface="Arial Black" pitchFamily="34" charset="0"/>
              </a:rPr>
              <a:t>compensação </a:t>
            </a:r>
            <a:r>
              <a:rPr lang="pt-BR" altLang="pt-BR" sz="2800" b="1" u="sng" dirty="0" smtClean="0">
                <a:solidFill>
                  <a:srgbClr val="002060"/>
                </a:solidFill>
                <a:latin typeface="Arial Black" pitchFamily="34" charset="0"/>
              </a:rPr>
              <a:t>previdenciária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pt-BR" altLang="pt-BR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657351" y="5389345"/>
            <a:ext cx="99112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altLang="pt-BR" sz="2800" b="1" dirty="0">
                <a:solidFill>
                  <a:srgbClr val="002060"/>
                </a:solidFill>
                <a:latin typeface="Arial Black" pitchFamily="34" charset="0"/>
              </a:rPr>
              <a:t>Identificação de </a:t>
            </a:r>
            <a:r>
              <a:rPr lang="pt-BR" altLang="pt-BR" sz="2800" b="1" u="sng" dirty="0">
                <a:solidFill>
                  <a:srgbClr val="002060"/>
                </a:solidFill>
                <a:latin typeface="Arial Black" pitchFamily="34" charset="0"/>
              </a:rPr>
              <a:t>períodos de RPPS ou RGPS nos </a:t>
            </a:r>
            <a:r>
              <a:rPr lang="pt-BR" altLang="pt-BR" sz="2800" b="1" u="sng" dirty="0" smtClean="0">
                <a:solidFill>
                  <a:srgbClr val="002060"/>
                </a:solidFill>
                <a:latin typeface="Arial Black" pitchFamily="34" charset="0"/>
              </a:rPr>
              <a:t>vínculos</a:t>
            </a:r>
            <a:r>
              <a:rPr lang="pt-BR" altLang="pt-BR" sz="28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pt-BR" altLang="pt-BR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4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726534"/>
            <a:ext cx="10363200" cy="1500187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pt-BR" b="1" dirty="0">
                <a:solidFill>
                  <a:schemeClr val="tx2"/>
                </a:solidFill>
              </a:rPr>
              <a:t>Qualificação CADASTRAL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3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191344" y="1483200"/>
            <a:ext cx="11881320" cy="52581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60">
              <a:lnSpc>
                <a:spcPct val="150000"/>
              </a:lnSpc>
              <a:buClr>
                <a:srgbClr val="002774"/>
              </a:buClr>
            </a:pPr>
            <a:r>
              <a:rPr lang="pt-BR" sz="2800" b="1" spc="-1" dirty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MÓDULO QUALIFICAÇÃO CADASTRAL </a:t>
            </a:r>
            <a:r>
              <a:rPr lang="pt-BR" sz="2800" b="1" spc="-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ON-LINE (gratuito)</a:t>
            </a:r>
            <a:endParaRPr lang="pt-BR" sz="28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560" indent="-457200">
              <a:lnSpc>
                <a:spcPct val="150000"/>
              </a:lnSpc>
              <a:buClr>
                <a:srgbClr val="002774"/>
              </a:buClr>
              <a:buFont typeface="Wingdings" panose="05000000000000000000" pitchFamily="2" charset="2"/>
              <a:buChar char="v"/>
            </a:pPr>
            <a:r>
              <a:rPr lang="pt-BR" sz="2800" b="1" spc="-1" dirty="0" smtClean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t-BR" sz="2800" b="1" spc="-1" dirty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Aplicação web para consultas simultâneas de até 10 </a:t>
            </a:r>
            <a:r>
              <a:rPr lang="pt-BR" sz="2800" b="1" spc="-1" dirty="0" smtClean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trabalhadores 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50000"/>
              </a:lnSpc>
            </a:pPr>
            <a:endParaRPr lang="pt-BR" sz="2800" b="1" spc="-1" dirty="0" smtClean="0">
              <a:solidFill>
                <a:srgbClr val="002774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50000"/>
              </a:lnSpc>
            </a:pPr>
            <a:r>
              <a:rPr lang="pt-BR" sz="2800" b="1" spc="-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MÓDULO </a:t>
            </a:r>
            <a:r>
              <a:rPr lang="pt-BR" sz="2800" b="1" spc="-1" dirty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QUALIFICAÇÃO CADASTRAL EM </a:t>
            </a:r>
            <a:r>
              <a:rPr lang="pt-BR" sz="2800" b="1" spc="-1" dirty="0" smtClean="0">
                <a:solidFill>
                  <a:srgbClr val="00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LOTE</a:t>
            </a:r>
            <a:endParaRPr lang="pt-BR" sz="2800" b="1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pt-BR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 </a:t>
            </a:r>
            <a:r>
              <a:rPr lang="pt-BR" sz="2800" b="1" spc="-1" dirty="0" smtClean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Sem </a:t>
            </a:r>
            <a:r>
              <a:rPr lang="pt-BR" sz="2800" b="1" spc="-1" dirty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restrição de limite de </a:t>
            </a:r>
            <a:r>
              <a:rPr lang="pt-BR" sz="2800" b="1" spc="-1" dirty="0" smtClean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Consulta;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800" b="1" spc="-1" dirty="0" smtClean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Necessidade </a:t>
            </a:r>
            <a:r>
              <a:rPr lang="pt-BR" sz="2800" b="1" spc="-1" dirty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 Certificado Digital (e-CPF ou e-CNPJ) ICP-Brasil: A1 ou </a:t>
            </a:r>
            <a:r>
              <a:rPr lang="pt-BR" sz="2800" b="1" spc="-1" dirty="0" smtClean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A3Envio </a:t>
            </a:r>
            <a:r>
              <a:rPr lang="pt-BR" sz="2800" b="1" spc="-1" dirty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 arquivos com dados dos trabalhadores no formato “.txt </a:t>
            </a:r>
            <a:r>
              <a:rPr lang="pt-BR" sz="2800" b="1" spc="-1" dirty="0" smtClean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“ </a:t>
            </a:r>
            <a:r>
              <a:rPr lang="pt-BR" sz="2800" b="1" spc="-1" dirty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com retorno em até 48h;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360" lvl="1">
              <a:lnSpc>
                <a:spcPct val="150000"/>
              </a:lnSpc>
              <a:buClr>
                <a:srgbClr val="002774"/>
              </a:buClr>
              <a:buSzPct val="25000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lvl="1" indent="-215640">
              <a:lnSpc>
                <a:spcPct val="150000"/>
              </a:lnSpc>
              <a:buClr>
                <a:srgbClr val="002774"/>
              </a:buClr>
              <a:buSzPct val="25000"/>
              <a:buFont typeface="Wingdings" charset="2"/>
              <a:buChar char=""/>
            </a:pPr>
            <a:r>
              <a:rPr lang="pt-BR" sz="2800" b="1" spc="-1" dirty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- Sem necessidade de procuração.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651" name="CustomShape 2"/>
          <p:cNvSpPr/>
          <p:nvPr/>
        </p:nvSpPr>
        <p:spPr>
          <a:xfrm>
            <a:off x="1559496" y="764704"/>
            <a:ext cx="7881264" cy="718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pt-BR" sz="3600" b="1" i="1" spc="-1" dirty="0">
                <a:solidFill>
                  <a:srgbClr val="002774"/>
                </a:solidFill>
                <a:uFill>
                  <a:solidFill>
                    <a:srgbClr val="FFFFFF"/>
                  </a:solidFill>
                </a:uFill>
                <a:latin typeface="+mj-lt"/>
                <a:ea typeface="Lucida Sans Unicode"/>
              </a:rPr>
              <a:t>Consulta Qualificação Cadastral - CQC</a:t>
            </a: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071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F1EFA867-D47F-44B2-81C4-6F8FC49FA86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7369" y="692696"/>
            <a:ext cx="11593288" cy="5389504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Com a simplificação do leiaute, para o </a:t>
            </a:r>
            <a:r>
              <a:rPr lang="pt-BR" dirty="0" err="1" smtClean="0">
                <a:solidFill>
                  <a:schemeClr val="tx2"/>
                </a:solidFill>
              </a:rPr>
              <a:t>eSocial</a:t>
            </a:r>
            <a:r>
              <a:rPr lang="pt-BR" dirty="0" smtClean="0">
                <a:solidFill>
                  <a:schemeClr val="tx2"/>
                </a:solidFill>
              </a:rPr>
              <a:t> somente são obrigatórios a qualificação dos dados do CPF.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r>
              <a:rPr lang="pt-BR" dirty="0" smtClean="0">
                <a:solidFill>
                  <a:schemeClr val="tx2"/>
                </a:solidFill>
              </a:rPr>
              <a:t>Deverá </a:t>
            </a:r>
            <a:r>
              <a:rPr lang="pt-BR" dirty="0">
                <a:solidFill>
                  <a:schemeClr val="tx2"/>
                </a:solidFill>
              </a:rPr>
              <a:t>ser realizada para os servidores atuais que serão informados na carga inicial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</a:p>
          <a:p>
            <a:endParaRPr lang="pt-BR" dirty="0">
              <a:solidFill>
                <a:schemeClr val="tx2"/>
              </a:solidFill>
            </a:endParaRPr>
          </a:p>
          <a:p>
            <a:r>
              <a:rPr lang="pt-BR" dirty="0" smtClean="0">
                <a:solidFill>
                  <a:schemeClr val="tx2"/>
                </a:solidFill>
              </a:rPr>
              <a:t>Aposentados </a:t>
            </a:r>
            <a:r>
              <a:rPr lang="pt-BR" dirty="0">
                <a:solidFill>
                  <a:schemeClr val="tx2"/>
                </a:solidFill>
              </a:rPr>
              <a:t>e pensionistas que não possuam </a:t>
            </a:r>
            <a:r>
              <a:rPr lang="pt-BR" dirty="0" smtClean="0">
                <a:solidFill>
                  <a:schemeClr val="tx2"/>
                </a:solidFill>
              </a:rPr>
              <a:t>PASEP/PIS/NIT </a:t>
            </a:r>
            <a:r>
              <a:rPr lang="pt-BR" dirty="0">
                <a:solidFill>
                  <a:schemeClr val="tx2"/>
                </a:solidFill>
              </a:rPr>
              <a:t>poderão utilizar o número padrão 13333333332.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A44CF18D-0A77-4F5D-8E30-984D7E4960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3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7F72EE0-8FBD-44E5-90E2-4B5CFE2C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19C58EDA-77B6-4E89-BA04-1342BEF83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681879"/>
              </p:ext>
            </p:extLst>
          </p:nvPr>
        </p:nvGraphicFramePr>
        <p:xfrm>
          <a:off x="667666" y="1484784"/>
          <a:ext cx="1091473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4FD15E7A-3091-4BAC-B655-B102D217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http://</a:t>
            </a:r>
            <a:r>
              <a:rPr lang="pt-BR" b="1" dirty="0" smtClean="0">
                <a:solidFill>
                  <a:schemeClr val="tx2"/>
                </a:solidFill>
              </a:rPr>
              <a:t>www.gov.br/esocial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360" y="1196752"/>
            <a:ext cx="11593288" cy="4001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Capacitação técnica sobre </a:t>
            </a:r>
            <a:r>
              <a:rPr lang="pt-BR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eSocial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 </a:t>
            </a:r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TVAbipem</a:t>
            </a:r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de </a:t>
            </a: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11/11/2020 (exemplo)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link </a:t>
            </a:r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https://www.tvabipem.com.br/midia?v=9FRBBB2E27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 </a:t>
            </a:r>
            <a:r>
              <a:rPr lang="pt-B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 web conferência (toda terça e quinta – 14h30min às 17h30min – acesso ao link pelo </a:t>
            </a:r>
            <a:r>
              <a:rPr lang="pt-BR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whatsapp</a:t>
            </a:r>
            <a:r>
              <a:rPr lang="pt-B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(61)2021-5555 ou e-mail </a:t>
            </a:r>
            <a:r>
              <a:rPr lang="pt-B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atendimento.rpps@economia.gov.br</a:t>
            </a:r>
            <a:r>
              <a:rPr lang="pt-B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0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1556792"/>
            <a:ext cx="1221544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altLang="pt-BR" sz="2400" i="1" dirty="0">
              <a:latin typeface="Calibri" panose="020F0502020204030204" pitchFamily="34" charset="0"/>
              <a:sym typeface="Erie Bold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Obrigada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600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LAURA </a:t>
            </a:r>
            <a:r>
              <a:rPr lang="pt-BR" sz="36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SCHWERZ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Coordenadora-Geral de Estruturação de Informações Previdenciárias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SRPPS/SPREV/MTP </a:t>
            </a:r>
            <a:endParaRPr lang="pt-BR" sz="3600" i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2400" kern="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3200" b="1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(61)2021-5555</a:t>
            </a:r>
          </a:p>
        </p:txBody>
      </p:sp>
    </p:spTree>
    <p:extLst>
      <p:ext uri="{BB962C8B-B14F-4D97-AF65-F5344CB8AC3E}">
        <p14:creationId xmlns:p14="http://schemas.microsoft.com/office/powerpoint/2010/main" val="245983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064" y="991906"/>
            <a:ext cx="1099953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a typeface="Arial"/>
                <a:cs typeface="Arial"/>
              </a:rPr>
              <a:t>Público alvo a ser alcançado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6152" y="1705237"/>
            <a:ext cx="11139237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  <a:cs typeface="Arial" pitchFamily="34" charset="0"/>
              </a:rPr>
              <a:t>Trabalhadores Estatutários;</a:t>
            </a:r>
          </a:p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  <a:cs typeface="Arial" pitchFamily="34" charset="0"/>
              </a:rPr>
              <a:t>Trabalhadores Celetistas;</a:t>
            </a:r>
          </a:p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</a:rPr>
              <a:t>Parlamentares</a:t>
            </a: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  <a:cs typeface="Arial" pitchFamily="34" charset="0"/>
              </a:rPr>
              <a:t>;</a:t>
            </a:r>
          </a:p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Trabalhadores cedidos;</a:t>
            </a:r>
          </a:p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  <a:cs typeface="Arial" pitchFamily="34" charset="0"/>
              </a:rPr>
              <a:t>Trabalhadores sem vínculo (Contribuintes Individuais);</a:t>
            </a:r>
          </a:p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</a:rPr>
              <a:t> Militares</a:t>
            </a: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cs typeface="Arial" pitchFamily="34" charset="0"/>
              </a:rPr>
              <a:t>;</a:t>
            </a:r>
          </a:p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  <a:cs typeface="Arial" pitchFamily="34" charset="0"/>
              </a:rPr>
              <a:t> Estagiários;</a:t>
            </a:r>
            <a:endParaRPr lang="pt-BR" sz="3200" b="1" spc="-1" dirty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cs typeface="Arial" pitchFamily="34" charset="0"/>
            </a:endParaRPr>
          </a:p>
          <a:p>
            <a:pPr marL="235080" indent="-227880" defTabSz="447675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  <a:cs typeface="Arial" pitchFamily="34" charset="0"/>
              </a:rPr>
              <a:t> </a:t>
            </a:r>
            <a:r>
              <a:rPr lang="pt-BR" sz="3200" b="1" spc="-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Prelo-Medium"/>
              </a:rPr>
              <a:t>Todos os trabalhadores.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67408" y="1059160"/>
            <a:ext cx="11424592" cy="5456456"/>
            <a:chOff x="360610" y="2403161"/>
            <a:chExt cx="8783391" cy="4300599"/>
          </a:xfrm>
        </p:grpSpPr>
        <p:sp>
          <p:nvSpPr>
            <p:cNvPr id="9" name="Forma livre 8"/>
            <p:cNvSpPr/>
            <p:nvPr/>
          </p:nvSpPr>
          <p:spPr>
            <a:xfrm>
              <a:off x="360610" y="2403161"/>
              <a:ext cx="6264697" cy="358788"/>
            </a:xfrm>
            <a:custGeom>
              <a:avLst/>
              <a:gdLst>
                <a:gd name="connsiteX0" fmla="*/ 0 w 8422778"/>
                <a:gd name="connsiteY0" fmla="*/ 0 h 489185"/>
                <a:gd name="connsiteX1" fmla="*/ 8422778 w 8422778"/>
                <a:gd name="connsiteY1" fmla="*/ 0 h 489185"/>
                <a:gd name="connsiteX2" fmla="*/ 8422778 w 8422778"/>
                <a:gd name="connsiteY2" fmla="*/ 489185 h 489185"/>
                <a:gd name="connsiteX3" fmla="*/ 0 w 8422778"/>
                <a:gd name="connsiteY3" fmla="*/ 489185 h 489185"/>
                <a:gd name="connsiteX4" fmla="*/ 0 w 8422778"/>
                <a:gd name="connsiteY4" fmla="*/ 0 h 4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2778" h="489185">
                  <a:moveTo>
                    <a:pt x="0" y="0"/>
                  </a:moveTo>
                  <a:lnTo>
                    <a:pt x="8422778" y="0"/>
                  </a:lnTo>
                  <a:lnTo>
                    <a:pt x="8422778" y="489185"/>
                  </a:lnTo>
                  <a:lnTo>
                    <a:pt x="0" y="489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055" tIns="39370" rIns="59055" bIns="39370" numCol="1" spcCol="1270" anchor="ctr" anchorCtr="0">
              <a:noAutofit/>
            </a:bodyPr>
            <a:lstStyle/>
            <a:p>
              <a:pPr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b="1" dirty="0">
                  <a:solidFill>
                    <a:schemeClr val="tx2">
                      <a:lumMod val="75000"/>
                    </a:schemeClr>
                  </a:solidFill>
                </a:rPr>
                <a:t>Substituição de diversas obrigações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360611" y="3147420"/>
              <a:ext cx="3576490" cy="396358"/>
            </a:xfrm>
            <a:custGeom>
              <a:avLst/>
              <a:gdLst>
                <a:gd name="connsiteX0" fmla="*/ 0 w 2152618"/>
                <a:gd name="connsiteY0" fmla="*/ 0 h 396358"/>
                <a:gd name="connsiteX1" fmla="*/ 2152618 w 2152618"/>
                <a:gd name="connsiteY1" fmla="*/ 0 h 396358"/>
                <a:gd name="connsiteX2" fmla="*/ 2152618 w 2152618"/>
                <a:gd name="connsiteY2" fmla="*/ 396358 h 396358"/>
                <a:gd name="connsiteX3" fmla="*/ 0 w 2152618"/>
                <a:gd name="connsiteY3" fmla="*/ 396358 h 396358"/>
                <a:gd name="connsiteX4" fmla="*/ 0 w 2152618"/>
                <a:gd name="connsiteY4" fmla="*/ 0 h 3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618" h="396358">
                  <a:moveTo>
                    <a:pt x="0" y="0"/>
                  </a:moveTo>
                  <a:lnTo>
                    <a:pt x="2152618" y="0"/>
                  </a:lnTo>
                  <a:lnTo>
                    <a:pt x="2152618" y="396358"/>
                  </a:lnTo>
                  <a:lnTo>
                    <a:pt x="0" y="396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457200" indent="-4572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v"/>
              </a:pP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</a:rPr>
                <a:t>GFIP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360611" y="3543779"/>
              <a:ext cx="3576490" cy="396358"/>
            </a:xfrm>
            <a:custGeom>
              <a:avLst/>
              <a:gdLst>
                <a:gd name="connsiteX0" fmla="*/ 0 w 2152618"/>
                <a:gd name="connsiteY0" fmla="*/ 0 h 396358"/>
                <a:gd name="connsiteX1" fmla="*/ 2152618 w 2152618"/>
                <a:gd name="connsiteY1" fmla="*/ 0 h 396358"/>
                <a:gd name="connsiteX2" fmla="*/ 2152618 w 2152618"/>
                <a:gd name="connsiteY2" fmla="*/ 396358 h 396358"/>
                <a:gd name="connsiteX3" fmla="*/ 0 w 2152618"/>
                <a:gd name="connsiteY3" fmla="*/ 396358 h 396358"/>
                <a:gd name="connsiteX4" fmla="*/ 0 w 2152618"/>
                <a:gd name="connsiteY4" fmla="*/ 0 h 3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618" h="396358">
                  <a:moveTo>
                    <a:pt x="0" y="0"/>
                  </a:moveTo>
                  <a:lnTo>
                    <a:pt x="2152618" y="0"/>
                  </a:lnTo>
                  <a:lnTo>
                    <a:pt x="2152618" y="396358"/>
                  </a:lnTo>
                  <a:lnTo>
                    <a:pt x="0" y="396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457200" indent="-4572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v"/>
              </a:pP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</a:rPr>
                <a:t>DIRF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360611" y="3940137"/>
              <a:ext cx="3576490" cy="396358"/>
            </a:xfrm>
            <a:custGeom>
              <a:avLst/>
              <a:gdLst>
                <a:gd name="connsiteX0" fmla="*/ 0 w 2152618"/>
                <a:gd name="connsiteY0" fmla="*/ 0 h 396358"/>
                <a:gd name="connsiteX1" fmla="*/ 2152618 w 2152618"/>
                <a:gd name="connsiteY1" fmla="*/ 0 h 396358"/>
                <a:gd name="connsiteX2" fmla="*/ 2152618 w 2152618"/>
                <a:gd name="connsiteY2" fmla="*/ 396358 h 396358"/>
                <a:gd name="connsiteX3" fmla="*/ 0 w 2152618"/>
                <a:gd name="connsiteY3" fmla="*/ 396358 h 396358"/>
                <a:gd name="connsiteX4" fmla="*/ 0 w 2152618"/>
                <a:gd name="connsiteY4" fmla="*/ 0 h 3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618" h="396358">
                  <a:moveTo>
                    <a:pt x="0" y="0"/>
                  </a:moveTo>
                  <a:lnTo>
                    <a:pt x="2152618" y="0"/>
                  </a:lnTo>
                  <a:lnTo>
                    <a:pt x="2152618" y="396358"/>
                  </a:lnTo>
                  <a:lnTo>
                    <a:pt x="0" y="396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457200" indent="-4572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v"/>
              </a:pP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</a:rPr>
                <a:t>RAIS</a:t>
              </a: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360611" y="4336496"/>
              <a:ext cx="3576490" cy="396358"/>
            </a:xfrm>
            <a:custGeom>
              <a:avLst/>
              <a:gdLst>
                <a:gd name="connsiteX0" fmla="*/ 0 w 2152618"/>
                <a:gd name="connsiteY0" fmla="*/ 0 h 396358"/>
                <a:gd name="connsiteX1" fmla="*/ 2152618 w 2152618"/>
                <a:gd name="connsiteY1" fmla="*/ 0 h 396358"/>
                <a:gd name="connsiteX2" fmla="*/ 2152618 w 2152618"/>
                <a:gd name="connsiteY2" fmla="*/ 396358 h 396358"/>
                <a:gd name="connsiteX3" fmla="*/ 0 w 2152618"/>
                <a:gd name="connsiteY3" fmla="*/ 396358 h 396358"/>
                <a:gd name="connsiteX4" fmla="*/ 0 w 2152618"/>
                <a:gd name="connsiteY4" fmla="*/ 0 h 3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618" h="396358">
                  <a:moveTo>
                    <a:pt x="0" y="0"/>
                  </a:moveTo>
                  <a:lnTo>
                    <a:pt x="2152618" y="0"/>
                  </a:lnTo>
                  <a:lnTo>
                    <a:pt x="2152618" y="396358"/>
                  </a:lnTo>
                  <a:lnTo>
                    <a:pt x="0" y="396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457200" indent="-4572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v"/>
              </a:pP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</a:rPr>
                <a:t>CAGED</a:t>
              </a: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60611" y="4732854"/>
              <a:ext cx="8783390" cy="396358"/>
            </a:xfrm>
            <a:custGeom>
              <a:avLst/>
              <a:gdLst>
                <a:gd name="connsiteX0" fmla="*/ 0 w 2152618"/>
                <a:gd name="connsiteY0" fmla="*/ 0 h 396358"/>
                <a:gd name="connsiteX1" fmla="*/ 2152618 w 2152618"/>
                <a:gd name="connsiteY1" fmla="*/ 0 h 396358"/>
                <a:gd name="connsiteX2" fmla="*/ 2152618 w 2152618"/>
                <a:gd name="connsiteY2" fmla="*/ 396358 h 396358"/>
                <a:gd name="connsiteX3" fmla="*/ 0 w 2152618"/>
                <a:gd name="connsiteY3" fmla="*/ 396358 h 396358"/>
                <a:gd name="connsiteX4" fmla="*/ 0 w 2152618"/>
                <a:gd name="connsiteY4" fmla="*/ 0 h 3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618" h="396358">
                  <a:moveTo>
                    <a:pt x="0" y="0"/>
                  </a:moveTo>
                  <a:lnTo>
                    <a:pt x="2152618" y="0"/>
                  </a:lnTo>
                  <a:lnTo>
                    <a:pt x="2152618" y="396358"/>
                  </a:lnTo>
                  <a:lnTo>
                    <a:pt x="0" y="396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457200" indent="-4572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v"/>
              </a:pP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</a:rPr>
                <a:t>LRE – </a:t>
              </a:r>
              <a:r>
                <a:rPr lang="pt-BR" sz="3200" b="1" dirty="0">
                  <a:solidFill>
                    <a:schemeClr val="tx2">
                      <a:lumMod val="75000"/>
                    </a:schemeClr>
                  </a:solidFill>
                </a:rPr>
                <a:t>Livro de Registro de Empregados</a:t>
              </a: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60610" y="5129213"/>
              <a:ext cx="8783391" cy="1574547"/>
            </a:xfrm>
            <a:custGeom>
              <a:avLst/>
              <a:gdLst>
                <a:gd name="connsiteX0" fmla="*/ 0 w 2152618"/>
                <a:gd name="connsiteY0" fmla="*/ 0 h 396358"/>
                <a:gd name="connsiteX1" fmla="*/ 2152618 w 2152618"/>
                <a:gd name="connsiteY1" fmla="*/ 0 h 396358"/>
                <a:gd name="connsiteX2" fmla="*/ 2152618 w 2152618"/>
                <a:gd name="connsiteY2" fmla="*/ 396358 h 396358"/>
                <a:gd name="connsiteX3" fmla="*/ 0 w 2152618"/>
                <a:gd name="connsiteY3" fmla="*/ 396358 h 396358"/>
                <a:gd name="connsiteX4" fmla="*/ 0 w 2152618"/>
                <a:gd name="connsiteY4" fmla="*/ 0 h 3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618" h="396358">
                  <a:moveTo>
                    <a:pt x="0" y="0"/>
                  </a:moveTo>
                  <a:lnTo>
                    <a:pt x="2152618" y="0"/>
                  </a:lnTo>
                  <a:lnTo>
                    <a:pt x="2152618" y="396358"/>
                  </a:lnTo>
                  <a:lnTo>
                    <a:pt x="0" y="396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360610" y="5514683"/>
              <a:ext cx="8783391" cy="396357"/>
            </a:xfrm>
            <a:custGeom>
              <a:avLst/>
              <a:gdLst>
                <a:gd name="connsiteX0" fmla="*/ 0 w 2152618"/>
                <a:gd name="connsiteY0" fmla="*/ 0 h 396358"/>
                <a:gd name="connsiteX1" fmla="*/ 2152618 w 2152618"/>
                <a:gd name="connsiteY1" fmla="*/ 0 h 396358"/>
                <a:gd name="connsiteX2" fmla="*/ 2152618 w 2152618"/>
                <a:gd name="connsiteY2" fmla="*/ 396358 h 396358"/>
                <a:gd name="connsiteX3" fmla="*/ 0 w 2152618"/>
                <a:gd name="connsiteY3" fmla="*/ 396358 h 396358"/>
                <a:gd name="connsiteX4" fmla="*/ 0 w 2152618"/>
                <a:gd name="connsiteY4" fmla="*/ 0 h 3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618" h="396358">
                  <a:moveTo>
                    <a:pt x="0" y="0"/>
                  </a:moveTo>
                  <a:lnTo>
                    <a:pt x="2152618" y="0"/>
                  </a:lnTo>
                  <a:lnTo>
                    <a:pt x="2152618" y="396358"/>
                  </a:lnTo>
                  <a:lnTo>
                    <a:pt x="0" y="3963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ctr" anchorCtr="0">
              <a:noAutofit/>
            </a:bodyPr>
            <a:lstStyle/>
            <a:p>
              <a:pPr marL="457200" indent="-4572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v"/>
              </a:pP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</a:rPr>
                <a:t>CTPS</a:t>
              </a:r>
            </a:p>
            <a:p>
              <a:pPr marL="457200" indent="-45720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v"/>
              </a:pP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</a:rPr>
                <a:t>Envio da base para o processamento no SIG-RPPS </a:t>
              </a:r>
              <a:endParaRPr lang="pt-BR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67407" y="6012728"/>
            <a:ext cx="106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Demonstrativos do CADPREV  (simplificação)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7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1"/>
          <p:cNvSpPr>
            <a:spLocks noGrp="1"/>
          </p:cNvSpPr>
          <p:nvPr>
            <p:ph type="title"/>
          </p:nvPr>
        </p:nvSpPr>
        <p:spPr bwMode="auto">
          <a:xfrm>
            <a:off x="1055440" y="3717032"/>
            <a:ext cx="9570775" cy="1206557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pt-BR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Normativa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cap="none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eSOCIAL</a:t>
            </a:r>
            <a:r>
              <a:rPr lang="pt-BR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cap="non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(breve histórico)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0" t="69948" r="1834" b="12202"/>
          <a:stretch/>
        </p:blipFill>
        <p:spPr>
          <a:xfrm>
            <a:off x="4392929" y="6095211"/>
            <a:ext cx="3717879" cy="7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02496" y="262315"/>
            <a:ext cx="8398623" cy="1320989"/>
          </a:xfrm>
        </p:spPr>
        <p:txBody>
          <a:bodyPr anchor="b"/>
          <a:lstStyle/>
          <a:p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Decreto</a:t>
            </a:r>
            <a:r>
              <a:rPr lang="pt-BR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nº 8.373/2014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idx="1"/>
          </p:nvPr>
        </p:nvSpPr>
        <p:spPr>
          <a:xfrm>
            <a:off x="695400" y="1844824"/>
            <a:ext cx="10873208" cy="4279217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Art. 2º (...)</a:t>
            </a:r>
          </a:p>
          <a:p>
            <a:pPr marL="457200" lvl="1" indent="0">
              <a:buNone/>
            </a:pPr>
            <a:r>
              <a:rPr lang="pt-BR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§ 1º  A prestação das informações ao eSocial a que estão sujeitos:</a:t>
            </a:r>
          </a:p>
          <a:p>
            <a:pPr marL="457200" lvl="1" indent="0">
              <a:buNone/>
            </a:pPr>
            <a:r>
              <a:rPr lang="pt-BR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- .......</a:t>
            </a:r>
          </a:p>
          <a:p>
            <a:pPr marL="457200" lvl="1" indent="0">
              <a:buNone/>
            </a:pPr>
            <a:r>
              <a:rPr lang="pt-BR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 - ........</a:t>
            </a:r>
          </a:p>
          <a:p>
            <a:pPr marL="457200" lvl="1" indent="0">
              <a:buNone/>
            </a:pPr>
            <a:r>
              <a:rPr lang="pt-BR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III - as pessoas jurídicas de direito público da União, dos Estados, do Distrito Federal e dos Municípios; </a:t>
            </a:r>
          </a:p>
        </p:txBody>
      </p:sp>
    </p:spTree>
    <p:extLst>
      <p:ext uri="{BB962C8B-B14F-4D97-AF65-F5344CB8AC3E}">
        <p14:creationId xmlns:p14="http://schemas.microsoft.com/office/powerpoint/2010/main" val="688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614"/>
            <a:ext cx="12192000" cy="879475"/>
          </a:xfrm>
          <a:ln>
            <a:solidFill>
              <a:schemeClr val="bg1"/>
            </a:solidFill>
          </a:ln>
        </p:spPr>
        <p:txBody>
          <a:bodyPr rtlCol="0" anchor="ctr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pt-BR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Resolução nº 001 do Comitê Gestor, de 20/02/2015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6352" y="1716088"/>
            <a:ext cx="12185649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262626"/>
                </a:solidFill>
              </a:rPr>
              <a:t> </a:t>
            </a:r>
            <a:r>
              <a:rPr lang="pt-BR" sz="2800" b="1" dirty="0">
                <a:solidFill>
                  <a:srgbClr val="002060"/>
                </a:solidFill>
              </a:rPr>
              <a:t>Art. 2º O </a:t>
            </a:r>
            <a:r>
              <a:rPr lang="pt-BR" sz="2800" b="1" dirty="0" err="1">
                <a:solidFill>
                  <a:srgbClr val="002060"/>
                </a:solidFill>
              </a:rPr>
              <a:t>eSocial</a:t>
            </a:r>
            <a:r>
              <a:rPr lang="pt-BR" sz="2800" b="1" dirty="0">
                <a:solidFill>
                  <a:srgbClr val="002060"/>
                </a:solidFill>
              </a:rPr>
              <a:t> é composto pelo registro de informações fiscais, previdenciárias e trabalhistas agrupadas em </a:t>
            </a:r>
            <a:r>
              <a:rPr lang="pt-BR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eventos </a:t>
            </a:r>
            <a:r>
              <a:rPr lang="pt-BR" sz="2800" b="1" dirty="0">
                <a:solidFill>
                  <a:srgbClr val="002060"/>
                </a:solidFill>
              </a:rPr>
              <a:t>que contêm:</a:t>
            </a:r>
            <a:endParaRPr lang="pt-BR" sz="2800" b="1" i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3567" y="3135314"/>
            <a:ext cx="11863917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rgbClr val="002060"/>
                </a:solidFill>
              </a:rPr>
              <a:t>III – dados cadastrais, funcionais e remuneratórios dos servidores titulares de cargos efetivos amparados em regime próprio de previdência social, de todos os poderes, órgãos e entidades do respectivo ente federativo, suas autarquias e fundações, dos magistrados, dos membros do Tribunal de Contas, dos membros do Ministério Público e dos militares; </a:t>
            </a:r>
          </a:p>
          <a:p>
            <a:pPr>
              <a:defRPr/>
            </a:pPr>
            <a:endParaRPr lang="pt-BR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35361" y="1772816"/>
            <a:ext cx="111612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/>
            <a:r>
              <a:rPr lang="pt-BR" sz="3200" dirty="0">
                <a:solidFill>
                  <a:srgbClr val="002060"/>
                </a:solidFill>
                <a:latin typeface="Arial" pitchFamily="34" charset="0"/>
              </a:rPr>
              <a:t>§ 4º ............referem-se a </a:t>
            </a:r>
            <a:r>
              <a:rPr lang="pt-BR" sz="3200" u="sng" dirty="0">
                <a:solidFill>
                  <a:srgbClr val="002060"/>
                </a:solidFill>
                <a:latin typeface="Arial" pitchFamily="34" charset="0"/>
              </a:rPr>
              <a:t>ativos, aposentados, seus dependentes e pensionistas</a:t>
            </a:r>
            <a:r>
              <a:rPr lang="pt-BR" sz="3200" dirty="0">
                <a:solidFill>
                  <a:srgbClr val="002060"/>
                </a:solidFill>
                <a:latin typeface="Arial" pitchFamily="34" charset="0"/>
              </a:rPr>
              <a:t>, as informações de </a:t>
            </a:r>
            <a:r>
              <a:rPr lang="pt-BR" sz="3200" u="sng" dirty="0">
                <a:solidFill>
                  <a:srgbClr val="002060"/>
                </a:solidFill>
                <a:latin typeface="Arial" pitchFamily="34" charset="0"/>
              </a:rPr>
              <a:t>outras categorias de segurados amparados em Regime Próprio de Previdência Social </a:t>
            </a:r>
            <a:r>
              <a:rPr lang="pt-BR" sz="3200" dirty="0">
                <a:solidFill>
                  <a:srgbClr val="002060"/>
                </a:solidFill>
                <a:latin typeface="Arial" pitchFamily="34" charset="0"/>
              </a:rPr>
              <a:t>com fundamento em decisão judicial ou em legislação específica do ente federativo. </a:t>
            </a:r>
          </a:p>
        </p:txBody>
      </p:sp>
    </p:spTree>
    <p:extLst>
      <p:ext uri="{BB962C8B-B14F-4D97-AF65-F5344CB8AC3E}">
        <p14:creationId xmlns:p14="http://schemas.microsoft.com/office/powerpoint/2010/main" val="16389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</TotalTime>
  <Words>1490</Words>
  <Application>Microsoft Office PowerPoint</Application>
  <PresentationFormat>Personalizar</PresentationFormat>
  <Paragraphs>256</Paragraphs>
  <Slides>39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1_Tema do Office</vt:lpstr>
      <vt:lpstr>17º Congresso Estadual  de Previdência APEPREM  eSocial para Órgãos Públicos</vt:lpstr>
      <vt:lpstr>O que é o eSocial?</vt:lpstr>
      <vt:lpstr>Apresentação do PowerPoint</vt:lpstr>
      <vt:lpstr>Apresentação do PowerPoint</vt:lpstr>
      <vt:lpstr>Apresentação do PowerPoint</vt:lpstr>
      <vt:lpstr>Base Normativa do eSOCIAL  (breve histórico)</vt:lpstr>
      <vt:lpstr>Decreto nº 8.373/2014</vt:lpstr>
      <vt:lpstr>Apresentação do PowerPoint</vt:lpstr>
      <vt:lpstr>Apresentação do PowerPoint</vt:lpstr>
      <vt:lpstr> LEI 13.874, de 20 de setembro de 2019</vt:lpstr>
      <vt:lpstr>Apresentação do PowerPoint</vt:lpstr>
      <vt:lpstr>Apresentação do PowerPoint</vt:lpstr>
      <vt:lpstr>Apresentação do PowerPoint</vt:lpstr>
      <vt:lpstr>Arquitetura do eSocial</vt:lpstr>
      <vt:lpstr>Apresentação do PowerPoint</vt:lpstr>
      <vt:lpstr>Estrutura de eventos para o RPPS</vt:lpstr>
      <vt:lpstr>Apresentação do PowerPoint</vt:lpstr>
      <vt:lpstr>Estrutura de Eventos de Benefícios</vt:lpstr>
      <vt:lpstr>Apresentação do PowerPoint</vt:lpstr>
      <vt:lpstr>Apresentação do PowerPoint</vt:lpstr>
      <vt:lpstr>Quais benefícios devem ser informados?</vt:lpstr>
      <vt:lpstr>Estrutura de eventos nÃo Periódicos</vt:lpstr>
      <vt:lpstr>Apresentação do PowerPoint</vt:lpstr>
      <vt:lpstr>Apresentação do PowerPoint</vt:lpstr>
      <vt:lpstr>Honorário dos Membros de Conselho e Gratificação Jeton</vt:lpstr>
      <vt:lpstr>Apresentação do PowerPoint</vt:lpstr>
      <vt:lpstr>S-2231 Cessão/Exercício em outro Órgão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Qualificação CADASTRAL</vt:lpstr>
      <vt:lpstr>Apresentação do PowerPoint</vt:lpstr>
      <vt:lpstr>Apresentação do PowerPoint</vt:lpstr>
      <vt:lpstr>http://www.gov.br/esocial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MMEVENTOS</cp:lastModifiedBy>
  <cp:revision>927</cp:revision>
  <cp:lastPrinted>2017-08-23T21:50:06Z</cp:lastPrinted>
  <dcterms:created xsi:type="dcterms:W3CDTF">2016-02-12T16:57:42Z</dcterms:created>
  <dcterms:modified xsi:type="dcterms:W3CDTF">2021-10-06T11:45:16Z</dcterms:modified>
</cp:coreProperties>
</file>